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59" r:id="rId4"/>
    <p:sldId id="260" r:id="rId5"/>
    <p:sldId id="261" r:id="rId6"/>
    <p:sldId id="262" r:id="rId7"/>
    <p:sldId id="264" r:id="rId8"/>
    <p:sldId id="267" r:id="rId9"/>
    <p:sldId id="268" r:id="rId10"/>
    <p:sldId id="266" r:id="rId11"/>
    <p:sldId id="269" r:id="rId12"/>
    <p:sldId id="270" r:id="rId13"/>
    <p:sldId id="276" r:id="rId14"/>
    <p:sldId id="277" r:id="rId15"/>
    <p:sldId id="278" r:id="rId16"/>
    <p:sldId id="279" r:id="rId17"/>
    <p:sldId id="281" r:id="rId18"/>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71225-6DE4-4631-B2DE-00AE8184A07D}" v="197" dt="2020-04-01T13:51:12.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0" autoAdjust="0"/>
    <p:restoredTop sz="94660"/>
  </p:normalViewPr>
  <p:slideViewPr>
    <p:cSldViewPr snapToGrid="0">
      <p:cViewPr varScale="1">
        <p:scale>
          <a:sx n="131" d="100"/>
          <a:sy n="131"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9AE60C2C-0D80-4A9A-A426-E372D117B3DB}" type="datetimeFigureOut">
              <a:rPr lang="en-GB" smtClean="0"/>
              <a:t>13/05/2020</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7467472E-FFAB-459A-9CB6-366F1A43A547}" type="slidenum">
              <a:rPr lang="en-GB" smtClean="0"/>
              <a:t>‹#›</a:t>
            </a:fld>
            <a:endParaRPr lang="en-GB"/>
          </a:p>
        </p:txBody>
      </p:sp>
    </p:spTree>
    <p:extLst>
      <p:ext uri="{BB962C8B-B14F-4D97-AF65-F5344CB8AC3E}">
        <p14:creationId xmlns:p14="http://schemas.microsoft.com/office/powerpoint/2010/main" val="25693376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oup 10"/>
          <p:cNvGrpSpPr/>
          <p:nvPr userDrawn="1"/>
        </p:nvGrpSpPr>
        <p:grpSpPr>
          <a:xfrm>
            <a:off x="0" y="0"/>
            <a:ext cx="12192306" cy="6857829"/>
            <a:chOff x="0" y="0"/>
            <a:chExt cx="12192306" cy="6857829"/>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306" cy="6857829"/>
            </a:xfrm>
            <a:prstGeom prst="rect">
              <a:avLst/>
            </a:prstGeom>
          </p:spPr>
        </p:pic>
        <p:grpSp>
          <p:nvGrpSpPr>
            <p:cNvPr id="10" name="Group 9"/>
            <p:cNvGrpSpPr/>
            <p:nvPr userDrawn="1"/>
          </p:nvGrpSpPr>
          <p:grpSpPr>
            <a:xfrm>
              <a:off x="358923" y="3555050"/>
              <a:ext cx="4666003" cy="1401511"/>
              <a:chOff x="358923" y="3555050"/>
              <a:chExt cx="4666003" cy="1401511"/>
            </a:xfrm>
          </p:grpSpPr>
          <p:sp>
            <p:nvSpPr>
              <p:cNvPr id="8" name="Rectangle 7"/>
              <p:cNvSpPr/>
              <p:nvPr userDrawn="1"/>
            </p:nvSpPr>
            <p:spPr>
              <a:xfrm>
                <a:off x="358923" y="3939610"/>
                <a:ext cx="4666003" cy="1016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11324" y="3555050"/>
                <a:ext cx="873096" cy="1290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Title 1"/>
          <p:cNvSpPr>
            <a:spLocks noGrp="1"/>
          </p:cNvSpPr>
          <p:nvPr>
            <p:ph type="ctrTitle" hasCustomPrompt="1"/>
          </p:nvPr>
        </p:nvSpPr>
        <p:spPr>
          <a:xfrm>
            <a:off x="358923" y="4847553"/>
            <a:ext cx="5859566" cy="937679"/>
          </a:xfrm>
        </p:spPr>
        <p:txBody>
          <a:bodyPr anchor="b">
            <a:noAutofit/>
          </a:bodyPr>
          <a:lstStyle>
            <a:lvl1pPr algn="l">
              <a:defRPr sz="3600" b="0"/>
            </a:lvl1pPr>
          </a:lstStyle>
          <a:p>
            <a:r>
              <a:rPr lang="en-US" dirty="0"/>
              <a:t>CLICK TO EDIT MASTER TITLE STYLE</a:t>
            </a:r>
            <a:endParaRPr lang="en-GB"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8923" y="3252579"/>
            <a:ext cx="3640509" cy="861847"/>
          </a:xfrm>
          <a:prstGeom prst="rect">
            <a:avLst/>
          </a:prstGeom>
        </p:spPr>
      </p:pic>
    </p:spTree>
    <p:extLst>
      <p:ext uri="{BB962C8B-B14F-4D97-AF65-F5344CB8AC3E}">
        <p14:creationId xmlns:p14="http://schemas.microsoft.com/office/powerpoint/2010/main" val="34240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D6FB4B-E249-4D34-B3FB-9D8B2D9E90C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FD813A-8BDA-4522-8967-C24C5D2FFFA0}" type="slidenum">
              <a:rPr lang="en-GB" smtClean="0"/>
              <a:t>‹#›</a:t>
            </a:fld>
            <a:endParaRPr lang="en-GB"/>
          </a:p>
        </p:txBody>
      </p:sp>
    </p:spTree>
    <p:extLst>
      <p:ext uri="{BB962C8B-B14F-4D97-AF65-F5344CB8AC3E}">
        <p14:creationId xmlns:p14="http://schemas.microsoft.com/office/powerpoint/2010/main" val="197567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D6FB4B-E249-4D34-B3FB-9D8B2D9E90C7}"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FD813A-8BDA-4522-8967-C24C5D2FFFA0}" type="slidenum">
              <a:rPr lang="en-GB" smtClean="0"/>
              <a:t>‹#›</a:t>
            </a:fld>
            <a:endParaRPr lang="en-GB"/>
          </a:p>
        </p:txBody>
      </p:sp>
    </p:spTree>
    <p:extLst>
      <p:ext uri="{BB962C8B-B14F-4D97-AF65-F5344CB8AC3E}">
        <p14:creationId xmlns:p14="http://schemas.microsoft.com/office/powerpoint/2010/main" val="2217754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D6FB4B-E249-4D34-B3FB-9D8B2D9E90C7}"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FD813A-8BDA-4522-8967-C24C5D2FFFA0}" type="slidenum">
              <a:rPr lang="en-GB" smtClean="0"/>
              <a:t>‹#›</a:t>
            </a:fld>
            <a:endParaRPr lang="en-GB"/>
          </a:p>
        </p:txBody>
      </p:sp>
    </p:spTree>
    <p:extLst>
      <p:ext uri="{BB962C8B-B14F-4D97-AF65-F5344CB8AC3E}">
        <p14:creationId xmlns:p14="http://schemas.microsoft.com/office/powerpoint/2010/main" val="2079964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6FB4B-E249-4D34-B3FB-9D8B2D9E90C7}"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FD813A-8BDA-4522-8967-C24C5D2FFFA0}" type="slidenum">
              <a:rPr lang="en-GB" smtClean="0"/>
              <a:t>‹#›</a:t>
            </a:fld>
            <a:endParaRPr lang="en-GB"/>
          </a:p>
        </p:txBody>
      </p:sp>
    </p:spTree>
    <p:extLst>
      <p:ext uri="{BB962C8B-B14F-4D97-AF65-F5344CB8AC3E}">
        <p14:creationId xmlns:p14="http://schemas.microsoft.com/office/powerpoint/2010/main" val="271944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D6FB4B-E249-4D34-B3FB-9D8B2D9E90C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FD813A-8BDA-4522-8967-C24C5D2FFFA0}" type="slidenum">
              <a:rPr lang="en-GB" smtClean="0"/>
              <a:t>‹#›</a:t>
            </a:fld>
            <a:endParaRPr lang="en-GB"/>
          </a:p>
        </p:txBody>
      </p:sp>
    </p:spTree>
    <p:extLst>
      <p:ext uri="{BB962C8B-B14F-4D97-AF65-F5344CB8AC3E}">
        <p14:creationId xmlns:p14="http://schemas.microsoft.com/office/powerpoint/2010/main" val="1258669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D6FB4B-E249-4D34-B3FB-9D8B2D9E90C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FD813A-8BDA-4522-8967-C24C5D2FFFA0}" type="slidenum">
              <a:rPr lang="en-GB" smtClean="0"/>
              <a:t>‹#›</a:t>
            </a:fld>
            <a:endParaRPr lang="en-GB"/>
          </a:p>
        </p:txBody>
      </p:sp>
    </p:spTree>
    <p:extLst>
      <p:ext uri="{BB962C8B-B14F-4D97-AF65-F5344CB8AC3E}">
        <p14:creationId xmlns:p14="http://schemas.microsoft.com/office/powerpoint/2010/main" val="574304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D6FB4B-E249-4D34-B3FB-9D8B2D9E90C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D813A-8BDA-4522-8967-C24C5D2FFFA0}" type="slidenum">
              <a:rPr lang="en-GB" smtClean="0"/>
              <a:t>‹#›</a:t>
            </a:fld>
            <a:endParaRPr lang="en-GB"/>
          </a:p>
        </p:txBody>
      </p:sp>
    </p:spTree>
    <p:extLst>
      <p:ext uri="{BB962C8B-B14F-4D97-AF65-F5344CB8AC3E}">
        <p14:creationId xmlns:p14="http://schemas.microsoft.com/office/powerpoint/2010/main" val="1738240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D6FB4B-E249-4D34-B3FB-9D8B2D9E90C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D813A-8BDA-4522-8967-C24C5D2FFFA0}" type="slidenum">
              <a:rPr lang="en-GB" smtClean="0"/>
              <a:t>‹#›</a:t>
            </a:fld>
            <a:endParaRPr lang="en-GB"/>
          </a:p>
        </p:txBody>
      </p:sp>
    </p:spTree>
    <p:extLst>
      <p:ext uri="{BB962C8B-B14F-4D97-AF65-F5344CB8AC3E}">
        <p14:creationId xmlns:p14="http://schemas.microsoft.com/office/powerpoint/2010/main" val="261167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
            <a:ext cx="12192000" cy="6857657"/>
          </a:xfrm>
          <a:prstGeom prst="rect">
            <a:avLst/>
          </a:prstGeom>
        </p:spPr>
      </p:pic>
      <p:sp>
        <p:nvSpPr>
          <p:cNvPr id="2" name="Title 1"/>
          <p:cNvSpPr>
            <a:spLocks noGrp="1"/>
          </p:cNvSpPr>
          <p:nvPr>
            <p:ph type="title"/>
          </p:nvPr>
        </p:nvSpPr>
        <p:spPr>
          <a:xfrm>
            <a:off x="2478280" y="365125"/>
            <a:ext cx="8875520" cy="1325563"/>
          </a:xfr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3085032" y="1825625"/>
            <a:ext cx="826876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7433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
            <a:ext cx="12192000" cy="6857657"/>
          </a:xfrm>
          <a:prstGeom prst="rect">
            <a:avLst/>
          </a:prstGeom>
        </p:spPr>
      </p:pic>
      <p:sp>
        <p:nvSpPr>
          <p:cNvPr id="2" name="Title 1"/>
          <p:cNvSpPr>
            <a:spLocks noGrp="1"/>
          </p:cNvSpPr>
          <p:nvPr>
            <p:ph type="title"/>
          </p:nvPr>
        </p:nvSpPr>
        <p:spPr>
          <a:xfrm>
            <a:off x="2478280" y="365125"/>
            <a:ext cx="8875520" cy="1325563"/>
          </a:xfr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3085032" y="1825625"/>
            <a:ext cx="826876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331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
            <a:ext cx="12192000" cy="6857657"/>
          </a:xfrm>
          <a:prstGeom prst="rect">
            <a:avLst/>
          </a:prstGeom>
        </p:spPr>
      </p:pic>
      <p:sp>
        <p:nvSpPr>
          <p:cNvPr id="2" name="Title 1"/>
          <p:cNvSpPr>
            <a:spLocks noGrp="1"/>
          </p:cNvSpPr>
          <p:nvPr>
            <p:ph type="title"/>
          </p:nvPr>
        </p:nvSpPr>
        <p:spPr>
          <a:xfrm>
            <a:off x="2478280" y="365125"/>
            <a:ext cx="8875520" cy="1325563"/>
          </a:xfr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3085032" y="1825625"/>
            <a:ext cx="826876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9126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
            <a:ext cx="12192000" cy="6857657"/>
          </a:xfrm>
          <a:prstGeom prst="rect">
            <a:avLst/>
          </a:prstGeom>
        </p:spPr>
      </p:pic>
      <p:sp>
        <p:nvSpPr>
          <p:cNvPr id="2" name="Title 1"/>
          <p:cNvSpPr>
            <a:spLocks noGrp="1"/>
          </p:cNvSpPr>
          <p:nvPr>
            <p:ph type="title"/>
          </p:nvPr>
        </p:nvSpPr>
        <p:spPr>
          <a:xfrm>
            <a:off x="2478280" y="365125"/>
            <a:ext cx="8875520" cy="1325563"/>
          </a:xfr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3085032" y="1825625"/>
            <a:ext cx="826876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082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
            <a:ext cx="12192000" cy="6857657"/>
          </a:xfrm>
          <a:prstGeom prst="rect">
            <a:avLst/>
          </a:prstGeom>
        </p:spPr>
      </p:pic>
      <p:sp>
        <p:nvSpPr>
          <p:cNvPr id="2" name="Title 1"/>
          <p:cNvSpPr>
            <a:spLocks noGrp="1"/>
          </p:cNvSpPr>
          <p:nvPr>
            <p:ph type="title"/>
          </p:nvPr>
        </p:nvSpPr>
        <p:spPr>
          <a:xfrm>
            <a:off x="2478280" y="365125"/>
            <a:ext cx="8875520" cy="1325563"/>
          </a:xfr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3085032" y="1825625"/>
            <a:ext cx="826876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08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
            <a:ext cx="12192306" cy="6857829"/>
          </a:xfrm>
          <a:prstGeom prst="rect">
            <a:avLst/>
          </a:prstGeom>
        </p:spPr>
      </p:pic>
      <p:sp>
        <p:nvSpPr>
          <p:cNvPr id="2" name="Title 1"/>
          <p:cNvSpPr>
            <a:spLocks noGrp="1"/>
          </p:cNvSpPr>
          <p:nvPr>
            <p:ph type="title"/>
          </p:nvPr>
        </p:nvSpPr>
        <p:spPr>
          <a:xfrm>
            <a:off x="2478280" y="365125"/>
            <a:ext cx="8875520" cy="1325563"/>
          </a:xfr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3085032" y="1825625"/>
            <a:ext cx="826876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647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
            <a:ext cx="12192000" cy="6857657"/>
          </a:xfrm>
          <a:prstGeom prst="rect">
            <a:avLst/>
          </a:prstGeom>
        </p:spPr>
      </p:pic>
      <p:sp>
        <p:nvSpPr>
          <p:cNvPr id="2" name="Title 1"/>
          <p:cNvSpPr>
            <a:spLocks noGrp="1"/>
          </p:cNvSpPr>
          <p:nvPr>
            <p:ph type="title"/>
          </p:nvPr>
        </p:nvSpPr>
        <p:spPr>
          <a:xfrm>
            <a:off x="2478280" y="365125"/>
            <a:ext cx="8875520" cy="1325563"/>
          </a:xfr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3085032" y="1825625"/>
            <a:ext cx="826876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210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D6FB4B-E249-4D34-B3FB-9D8B2D9E90C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D813A-8BDA-4522-8967-C24C5D2FFFA0}" type="slidenum">
              <a:rPr lang="en-GB" smtClean="0"/>
              <a:t>‹#›</a:t>
            </a:fld>
            <a:endParaRPr lang="en-GB"/>
          </a:p>
        </p:txBody>
      </p:sp>
    </p:spTree>
    <p:extLst>
      <p:ext uri="{BB962C8B-B14F-4D97-AF65-F5344CB8AC3E}">
        <p14:creationId xmlns:p14="http://schemas.microsoft.com/office/powerpoint/2010/main" val="261343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6FB4B-E249-4D34-B3FB-9D8B2D9E90C7}" type="datetimeFigureOut">
              <a:rPr lang="en-GB" smtClean="0"/>
              <a:t>13/05/2020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D813A-8BDA-4522-8967-C24C5D2FFFA0}" type="slidenum">
              <a:rPr lang="en-GB" smtClean="0"/>
              <a:t>‹#›</a:t>
            </a:fld>
            <a:endParaRPr lang="en-GB"/>
          </a:p>
        </p:txBody>
      </p:sp>
    </p:spTree>
    <p:extLst>
      <p:ext uri="{BB962C8B-B14F-4D97-AF65-F5344CB8AC3E}">
        <p14:creationId xmlns:p14="http://schemas.microsoft.com/office/powerpoint/2010/main" val="2956238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hyperlink" Target="http://www.google.co.uk/url?sa=i&amp;rct=j&amp;q=pontefract+town+centre&amp;source=images&amp;cd=&amp;cad=rja&amp;docid=WIs0AodMSoigTM&amp;tbnid=qI2dnjmkzWDA1M:&amp;ved=0CAUQjRw&amp;url=http://www.aroundtownpublications.co.uk/online/village-history/wakefiled/pontefract.html&amp;ei=M5cHUcL9COeM0wXl4YCADQ&amp;psig=AFQjCNGglEIgrjofTrqpXsBOxjSeAviyWw&amp;ust=1359538355626142" TargetMode="External"/><Relationship Id="rId2" Type="http://schemas.openxmlformats.org/officeDocument/2006/relationships/hyperlink" Target="http://www.google.co.uk/url?sa=i&amp;rct=j&amp;q=pontefract%20park&amp;source=images&amp;cd=&amp;cad=rja&amp;docid=qyHmkwR67EekjM&amp;tbnid=GQTSlgexNcz47M:&amp;ved=0CAUQjRw&amp;url=http://www.findthepostcode.com/town.php?code=WF7&amp;ei=xpQHUbfyBMqV0QXitIAI&amp;psig=AFQjCNF0WDnAKp536CCoPG7fclLuYWsccQ&amp;ust=1359537734493304" TargetMode="Externa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google.co.uk/url?sa=i&amp;rct=j&amp;q=xscape+castleford&amp;source=images&amp;cd=&amp;cad=rja&amp;docid=Ayg6KB3tfUhYpM&amp;tbnid=5PCHXf8kr08yxM:&amp;ved=0CAUQjRw&amp;url=http://www.farminguk.com/Accommodation/Lane-Farm-Holiday-Cottages_782.html&amp;ei=AJUHUaWUMIqV0QWbm4HoAQ&amp;psig=AFQjCNEy-Sve7BIPL3WBSmi1cd5b2B9yLw&amp;ust=135953779310088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hyperlink" Target="https://vimeo.com/390518023/9862d8e12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ncpontefract.ac.uk/subject-specific-require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095" y="4762352"/>
            <a:ext cx="5318944" cy="956544"/>
          </a:xfrm>
        </p:spPr>
        <p:txBody>
          <a:bodyPr>
            <a:noAutofit/>
          </a:bodyPr>
          <a:lstStyle/>
          <a:p>
            <a:pPr algn="l"/>
            <a:r>
              <a:rPr lang="en-GB" sz="6600" b="1" dirty="0">
                <a:solidFill>
                  <a:srgbClr val="0070C0"/>
                </a:solidFill>
                <a:latin typeface="Painting With Chocolate" pitchFamily="2" charset="0"/>
              </a:rPr>
              <a:t>TASTER DAY</a:t>
            </a:r>
            <a:r>
              <a:rPr lang="en-GB" sz="8800" b="1" dirty="0">
                <a:solidFill>
                  <a:srgbClr val="0070C0"/>
                </a:solidFill>
                <a:latin typeface="Painting With Chocolate" pitchFamily="2" charset="0"/>
              </a:rPr>
              <a:t> </a:t>
            </a:r>
            <a:br>
              <a:rPr lang="en-GB" sz="2400" b="1" dirty="0">
                <a:solidFill>
                  <a:schemeClr val="accent1">
                    <a:lumMod val="75000"/>
                  </a:schemeClr>
                </a:solidFill>
                <a:latin typeface="Painting With Chocolate" pitchFamily="2" charset="0"/>
              </a:rPr>
            </a:br>
            <a:endParaRPr lang="en-GB" sz="2400" b="1" dirty="0">
              <a:latin typeface="Avenir Next" panose="020B0503020202020204" pitchFamily="34" charset="0"/>
            </a:endParaRPr>
          </a:p>
        </p:txBody>
      </p:sp>
      <p:sp>
        <p:nvSpPr>
          <p:cNvPr id="3" name="Subtitle 2"/>
          <p:cNvSpPr>
            <a:spLocks noGrp="1"/>
          </p:cNvSpPr>
          <p:nvPr>
            <p:ph type="subTitle" idx="4294967295"/>
          </p:nvPr>
        </p:nvSpPr>
        <p:spPr>
          <a:xfrm>
            <a:off x="248030" y="5728257"/>
            <a:ext cx="6794658" cy="1286263"/>
          </a:xfrm>
        </p:spPr>
        <p:txBody>
          <a:bodyPr vert="horz" lIns="91440" tIns="45720" rIns="91440" bIns="45720" rtlCol="0" anchor="t">
            <a:normAutofit/>
          </a:bodyPr>
          <a:lstStyle/>
          <a:p>
            <a:pPr marL="0" indent="0">
              <a:buNone/>
            </a:pPr>
            <a:r>
              <a:rPr lang="en-GB" sz="1600" dirty="0">
                <a:latin typeface="Avenir Next" panose="020B0503020202020204" pitchFamily="34" charset="0"/>
              </a:rPr>
              <a:t>We are sorry to report that all of our Year 10 taster days for 2020 have been cancelled. Read on for more information about New College Pontefract and we hope to see you soon at one of our Open events</a:t>
            </a:r>
          </a:p>
        </p:txBody>
      </p:sp>
      <p:sp>
        <p:nvSpPr>
          <p:cNvPr id="6" name="Rectangle 5">
            <a:extLst>
              <a:ext uri="{FF2B5EF4-FFF2-40B4-BE49-F238E27FC236}">
                <a16:creationId xmlns:a16="http://schemas.microsoft.com/office/drawing/2014/main" id="{33540B70-FF18-E14E-8878-C61DABD356C1}"/>
              </a:ext>
            </a:extLst>
          </p:cNvPr>
          <p:cNvSpPr/>
          <p:nvPr/>
        </p:nvSpPr>
        <p:spPr>
          <a:xfrm>
            <a:off x="2191264" y="5141302"/>
            <a:ext cx="2323072" cy="369332"/>
          </a:xfrm>
          <a:prstGeom prst="rect">
            <a:avLst/>
          </a:prstGeom>
        </p:spPr>
        <p:txBody>
          <a:bodyPr wrap="none">
            <a:spAutoFit/>
          </a:bodyPr>
          <a:lstStyle/>
          <a:p>
            <a:r>
              <a:rPr lang="en-GB" b="1" dirty="0">
                <a:latin typeface="Avenir Next" panose="020B0503020202020204" pitchFamily="34" charset="0"/>
              </a:rPr>
              <a:t>EXPERIENCE</a:t>
            </a:r>
            <a:r>
              <a:rPr lang="en-GB" b="1" dirty="0">
                <a:solidFill>
                  <a:schemeClr val="accent1">
                    <a:lumMod val="75000"/>
                  </a:schemeClr>
                </a:solidFill>
                <a:latin typeface="Painting With Chocolate" pitchFamily="2" charset="0"/>
              </a:rPr>
              <a:t> </a:t>
            </a:r>
            <a:r>
              <a:rPr lang="en-GB" b="1" dirty="0">
                <a:latin typeface="Avenir Next" panose="020B0503020202020204" pitchFamily="34" charset="0"/>
              </a:rPr>
              <a:t>2020</a:t>
            </a:r>
            <a:endParaRPr lang="en-US" dirty="0"/>
          </a:p>
        </p:txBody>
      </p:sp>
    </p:spTree>
    <p:extLst>
      <p:ext uri="{BB962C8B-B14F-4D97-AF65-F5344CB8AC3E}">
        <p14:creationId xmlns:p14="http://schemas.microsoft.com/office/powerpoint/2010/main" val="718515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790" y="193347"/>
            <a:ext cx="8875520" cy="1325563"/>
          </a:xfrm>
        </p:spPr>
        <p:txBody>
          <a:bodyPr>
            <a:noAutofit/>
          </a:bodyPr>
          <a:lstStyle/>
          <a:p>
            <a:pPr algn="ctr"/>
            <a:r>
              <a:rPr lang="en-GB" sz="2800" b="1" dirty="0">
                <a:latin typeface="Avenir Next" panose="020B0503020202020204" pitchFamily="34" charset="0"/>
              </a:rPr>
              <a:t>To experience the</a:t>
            </a:r>
            <a:br>
              <a:rPr lang="en-GB" sz="2800" b="1" dirty="0">
                <a:latin typeface="Avenir Next" panose="020B0503020202020204" pitchFamily="34" charset="0"/>
              </a:rPr>
            </a:br>
            <a:r>
              <a:rPr lang="en-GB" sz="2800" b="1" dirty="0">
                <a:latin typeface="Avenir Next" panose="020B0503020202020204" pitchFamily="34" charset="0"/>
              </a:rPr>
              <a:t>New College environment</a:t>
            </a:r>
          </a:p>
        </p:txBody>
      </p:sp>
      <p:sp>
        <p:nvSpPr>
          <p:cNvPr id="3" name="Content Placeholder 2"/>
          <p:cNvSpPr>
            <a:spLocks noGrp="1"/>
          </p:cNvSpPr>
          <p:nvPr>
            <p:ph idx="1"/>
          </p:nvPr>
        </p:nvSpPr>
        <p:spPr>
          <a:xfrm>
            <a:off x="3365071" y="2384195"/>
            <a:ext cx="7927078" cy="3818717"/>
          </a:xfrm>
        </p:spPr>
        <p:txBody>
          <a:bodyPr>
            <a:normAutofit fontScale="92500" lnSpcReduction="10000"/>
          </a:bodyPr>
          <a:lstStyle/>
          <a:p>
            <a:pPr marL="0" indent="0" algn="ctr">
              <a:buNone/>
            </a:pPr>
            <a:endParaRPr lang="en-GB" sz="3600" b="1" dirty="0">
              <a:solidFill>
                <a:schemeClr val="accent2">
                  <a:lumMod val="75000"/>
                </a:schemeClr>
              </a:solidFill>
            </a:endParaRPr>
          </a:p>
          <a:p>
            <a:pPr marL="0" indent="0" algn="ctr">
              <a:buNone/>
            </a:pPr>
            <a:endParaRPr lang="en-GB" sz="3600" b="1" dirty="0">
              <a:solidFill>
                <a:schemeClr val="accent2">
                  <a:lumMod val="75000"/>
                </a:schemeClr>
              </a:solidFill>
            </a:endParaRPr>
          </a:p>
          <a:p>
            <a:pPr marL="0" indent="0" algn="ctr">
              <a:buNone/>
            </a:pPr>
            <a:endParaRPr lang="en-GB" sz="3600" b="1" dirty="0">
              <a:solidFill>
                <a:schemeClr val="accent2">
                  <a:lumMod val="75000"/>
                </a:schemeClr>
              </a:solidFill>
            </a:endParaRPr>
          </a:p>
          <a:p>
            <a:pPr marL="0" indent="0" algn="ctr">
              <a:buNone/>
            </a:pPr>
            <a:r>
              <a:rPr lang="en-GB" sz="3600" b="1" dirty="0">
                <a:solidFill>
                  <a:schemeClr val="accent2">
                    <a:lumMod val="75000"/>
                  </a:schemeClr>
                </a:solidFill>
                <a:latin typeface="Avenir Next" panose="020B0503020202020204" pitchFamily="34" charset="0"/>
              </a:rPr>
              <a:t>IT REALLY DOES FEEL </a:t>
            </a:r>
            <a:br>
              <a:rPr lang="en-GB" sz="3600" b="1" dirty="0">
                <a:solidFill>
                  <a:schemeClr val="accent2">
                    <a:lumMod val="75000"/>
                  </a:schemeClr>
                </a:solidFill>
                <a:latin typeface="Avenir Next" panose="020B0503020202020204" pitchFamily="34" charset="0"/>
              </a:rPr>
            </a:br>
            <a:r>
              <a:rPr lang="en-GB" sz="3600" b="1" dirty="0">
                <a:solidFill>
                  <a:schemeClr val="accent2">
                    <a:lumMod val="75000"/>
                  </a:schemeClr>
                </a:solidFill>
                <a:latin typeface="Avenir Next" panose="020B0503020202020204" pitchFamily="34" charset="0"/>
              </a:rPr>
              <a:t>LIKE A SIXTH FORM COLLEGE!</a:t>
            </a:r>
            <a:br>
              <a:rPr lang="en-GB" sz="3200" b="1" dirty="0">
                <a:solidFill>
                  <a:schemeClr val="accent1">
                    <a:lumMod val="75000"/>
                  </a:schemeClr>
                </a:solidFill>
                <a:latin typeface="Avenir Next" panose="020B0503020202020204" pitchFamily="34" charset="0"/>
              </a:rPr>
            </a:br>
            <a:endParaRPr lang="en-GB" sz="1400" b="1" dirty="0">
              <a:solidFill>
                <a:schemeClr val="accent1">
                  <a:lumMod val="75000"/>
                </a:schemeClr>
              </a:solidFill>
              <a:latin typeface="Avenir Next" panose="020B0503020202020204" pitchFamily="34" charset="0"/>
            </a:endParaRPr>
          </a:p>
          <a:p>
            <a:pPr marL="0" indent="0" algn="ctr">
              <a:buNone/>
            </a:pPr>
            <a:r>
              <a:rPr lang="en-GB" sz="3200" dirty="0">
                <a:latin typeface="Avenir Next" panose="020B0503020202020204" pitchFamily="34" charset="0"/>
              </a:rPr>
              <a:t>Its very different to a school sixth</a:t>
            </a:r>
            <a:r>
              <a:rPr lang="en-GB" sz="3200" baseline="30000" dirty="0">
                <a:latin typeface="Avenir Next" panose="020B0503020202020204" pitchFamily="34" charset="0"/>
              </a:rPr>
              <a:t> </a:t>
            </a:r>
            <a:r>
              <a:rPr lang="en-GB" sz="3200" dirty="0">
                <a:latin typeface="Avenir Next" panose="020B0503020202020204" pitchFamily="34" charset="0"/>
              </a:rPr>
              <a:t>form and </a:t>
            </a:r>
            <a:br>
              <a:rPr lang="en-GB" sz="3200" dirty="0">
                <a:latin typeface="Avenir Next" panose="020B0503020202020204" pitchFamily="34" charset="0"/>
              </a:rPr>
            </a:br>
            <a:r>
              <a:rPr lang="en-GB" sz="3200" dirty="0">
                <a:latin typeface="Avenir Next" panose="020B0503020202020204" pitchFamily="34" charset="0"/>
              </a:rPr>
              <a:t>equally different to a big FE College.</a:t>
            </a:r>
          </a:p>
        </p:txBody>
      </p:sp>
      <p:sp>
        <p:nvSpPr>
          <p:cNvPr id="4" name="TextBox 3"/>
          <p:cNvSpPr txBox="1"/>
          <p:nvPr/>
        </p:nvSpPr>
        <p:spPr>
          <a:xfrm>
            <a:off x="338050" y="-113367"/>
            <a:ext cx="1163782" cy="1938992"/>
          </a:xfrm>
          <a:prstGeom prst="rect">
            <a:avLst/>
          </a:prstGeom>
          <a:noFill/>
        </p:spPr>
        <p:txBody>
          <a:bodyPr wrap="square" rtlCol="0">
            <a:spAutoFit/>
          </a:bodyPr>
          <a:lstStyle/>
          <a:p>
            <a:r>
              <a:rPr lang="en-GB" sz="12000" b="1" dirty="0">
                <a:solidFill>
                  <a:schemeClr val="bg1"/>
                </a:solidFill>
              </a:rPr>
              <a:t>7</a:t>
            </a:r>
          </a:p>
        </p:txBody>
      </p:sp>
      <p:pic>
        <p:nvPicPr>
          <p:cNvPr id="5" name="Content Placeholder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20683" y="1407268"/>
            <a:ext cx="6638423" cy="2343999"/>
          </a:xfrm>
          <a:prstGeom prst="rect">
            <a:avLst/>
          </a:prstGeom>
          <a:ln w="12700">
            <a:solidFill>
              <a:schemeClr val="tx1"/>
            </a:solidFill>
          </a:ln>
        </p:spPr>
      </p:pic>
    </p:spTree>
    <p:extLst>
      <p:ext uri="{BB962C8B-B14F-4D97-AF65-F5344CB8AC3E}">
        <p14:creationId xmlns:p14="http://schemas.microsoft.com/office/powerpoint/2010/main" val="118502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8809" y="859301"/>
            <a:ext cx="6178636" cy="1325563"/>
          </a:xfrm>
        </p:spPr>
        <p:txBody>
          <a:bodyPr>
            <a:normAutofit fontScale="90000"/>
          </a:bodyPr>
          <a:lstStyle/>
          <a:p>
            <a:pPr algn="ctr"/>
            <a:r>
              <a:rPr lang="en-GB" sz="6700" dirty="0">
                <a:solidFill>
                  <a:srgbClr val="0070C0"/>
                </a:solidFill>
                <a:latin typeface="Painting With Chocolate" pitchFamily="2" charset="0"/>
              </a:rPr>
              <a:t>Location</a:t>
            </a:r>
            <a:r>
              <a:rPr lang="en-GB" sz="4400" dirty="0">
                <a:latin typeface="Avenir Next" panose="020B0503020202020204" pitchFamily="34" charset="0"/>
              </a:rPr>
              <a:t> </a:t>
            </a:r>
            <a:br>
              <a:rPr lang="en-GB" sz="4400" dirty="0">
                <a:latin typeface="Avenir Next" panose="020B0503020202020204" pitchFamily="34" charset="0"/>
              </a:rPr>
            </a:br>
            <a:r>
              <a:rPr lang="en-GB" sz="2700" dirty="0">
                <a:latin typeface="Avenir Next" panose="020B0503020202020204" pitchFamily="34" charset="0"/>
              </a:rPr>
              <a:t>We are just behind the racecourse and brand new leisure centre on Park Lane in Pontefract, close to local amenities such as;</a:t>
            </a:r>
            <a:endParaRPr lang="en-GB" sz="2700" u="sng" dirty="0">
              <a:latin typeface="Avenir Next" panose="020B0503020202020204" pitchFamily="34" charset="0"/>
            </a:endParaRPr>
          </a:p>
        </p:txBody>
      </p:sp>
      <p:sp>
        <p:nvSpPr>
          <p:cNvPr id="5" name="Content Placeholder 4"/>
          <p:cNvSpPr>
            <a:spLocks noGrp="1"/>
          </p:cNvSpPr>
          <p:nvPr>
            <p:ph idx="1"/>
          </p:nvPr>
        </p:nvSpPr>
        <p:spPr>
          <a:xfrm>
            <a:off x="3106575" y="3041029"/>
            <a:ext cx="5883105" cy="2794489"/>
          </a:xfrm>
        </p:spPr>
        <p:txBody>
          <a:bodyPr>
            <a:normAutofit/>
          </a:bodyPr>
          <a:lstStyle/>
          <a:p>
            <a:pPr marL="0" indent="0" algn="ctr">
              <a:buNone/>
            </a:pPr>
            <a:r>
              <a:rPr lang="en-GB" sz="3600" dirty="0">
                <a:solidFill>
                  <a:schemeClr val="accent1">
                    <a:lumMod val="75000"/>
                  </a:schemeClr>
                </a:solidFill>
                <a:latin typeface="Avenir Next" panose="020B0503020202020204" pitchFamily="34" charset="0"/>
              </a:rPr>
              <a:t>Pontefract Town Centre</a:t>
            </a:r>
          </a:p>
          <a:p>
            <a:pPr marL="0" indent="0" algn="ctr">
              <a:buNone/>
            </a:pPr>
            <a:r>
              <a:rPr lang="en-GB" sz="3600" dirty="0">
                <a:solidFill>
                  <a:schemeClr val="accent6"/>
                </a:solidFill>
                <a:latin typeface="Avenir Next" panose="020B0503020202020204" pitchFamily="34" charset="0"/>
              </a:rPr>
              <a:t>Pontefract Park</a:t>
            </a:r>
          </a:p>
          <a:p>
            <a:pPr marL="0" indent="0" algn="ctr">
              <a:buNone/>
            </a:pPr>
            <a:r>
              <a:rPr lang="en-GB" sz="3600" dirty="0" err="1">
                <a:solidFill>
                  <a:schemeClr val="accent2"/>
                </a:solidFill>
                <a:latin typeface="Avenir Next" panose="020B0503020202020204" pitchFamily="34" charset="0"/>
              </a:rPr>
              <a:t>Xscape</a:t>
            </a:r>
            <a:endParaRPr lang="en-GB" sz="3600" dirty="0">
              <a:solidFill>
                <a:schemeClr val="accent2"/>
              </a:solidFill>
              <a:latin typeface="Avenir Next" panose="020B0503020202020204" pitchFamily="34" charset="0"/>
            </a:endParaRPr>
          </a:p>
          <a:p>
            <a:pPr marL="0" indent="0" algn="ctr">
              <a:buNone/>
            </a:pPr>
            <a:r>
              <a:rPr lang="en-GB" sz="3600" dirty="0">
                <a:solidFill>
                  <a:srgbClr val="FF0000"/>
                </a:solidFill>
                <a:latin typeface="Avenir Next" panose="020B0503020202020204" pitchFamily="34" charset="0"/>
              </a:rPr>
              <a:t>Junction 32 Outlet</a:t>
            </a:r>
          </a:p>
        </p:txBody>
      </p:sp>
      <p:sp>
        <p:nvSpPr>
          <p:cNvPr id="2" name="TextBox 1"/>
          <p:cNvSpPr txBox="1"/>
          <p:nvPr/>
        </p:nvSpPr>
        <p:spPr>
          <a:xfrm>
            <a:off x="191192" y="-33251"/>
            <a:ext cx="1737360" cy="1785104"/>
          </a:xfrm>
          <a:prstGeom prst="rect">
            <a:avLst/>
          </a:prstGeom>
          <a:noFill/>
        </p:spPr>
        <p:txBody>
          <a:bodyPr wrap="square" rtlCol="0">
            <a:spAutoFit/>
          </a:bodyPr>
          <a:lstStyle/>
          <a:p>
            <a:r>
              <a:rPr lang="en-GB" sz="11000" b="1" dirty="0">
                <a:solidFill>
                  <a:schemeClr val="bg1"/>
                </a:solidFill>
              </a:rPr>
              <a:t>8</a:t>
            </a:r>
          </a:p>
        </p:txBody>
      </p:sp>
      <p:grpSp>
        <p:nvGrpSpPr>
          <p:cNvPr id="7" name="Group 6"/>
          <p:cNvGrpSpPr/>
          <p:nvPr/>
        </p:nvGrpSpPr>
        <p:grpSpPr>
          <a:xfrm>
            <a:off x="9446956" y="231013"/>
            <a:ext cx="2448272" cy="6186309"/>
            <a:chOff x="8400257" y="332656"/>
            <a:chExt cx="2448272" cy="6186309"/>
          </a:xfrm>
        </p:grpSpPr>
        <p:sp>
          <p:nvSpPr>
            <p:cNvPr id="8" name="TextBox 7"/>
            <p:cNvSpPr txBox="1"/>
            <p:nvPr/>
          </p:nvSpPr>
          <p:spPr>
            <a:xfrm>
              <a:off x="8400257" y="332656"/>
              <a:ext cx="2448272" cy="6186309"/>
            </a:xfrm>
            <a:prstGeom prst="rect">
              <a:avLst/>
            </a:prstGeom>
            <a:solidFill>
              <a:schemeClr val="bg1"/>
            </a:solidFill>
            <a:ln>
              <a:no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pSp>
          <p:nvGrpSpPr>
            <p:cNvPr id="9" name="Group 8"/>
            <p:cNvGrpSpPr/>
            <p:nvPr/>
          </p:nvGrpSpPr>
          <p:grpSpPr>
            <a:xfrm>
              <a:off x="8472264" y="404664"/>
              <a:ext cx="2304256" cy="6048672"/>
              <a:chOff x="8472264" y="404664"/>
              <a:chExt cx="2304256" cy="6048672"/>
            </a:xfrm>
          </p:grpSpPr>
          <p:pic>
            <p:nvPicPr>
              <p:cNvPr id="10" name="Picture 2" descr="http://mw2.google.com/mw-panoramio/photos/medium/23365398.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2264" y="1916832"/>
                <a:ext cx="2304256" cy="1468763"/>
              </a:xfrm>
              <a:prstGeom prst="rect">
                <a:avLst/>
              </a:prstGeom>
              <a:ln w="12700">
                <a:noFill/>
              </a:ln>
              <a:effectLst/>
              <a:extLst>
                <a:ext uri="{909E8E84-426E-40dd-AFC4-6F175D3DCCD1}">
                  <a14:hiddenFill xmlns:a14="http://schemas.microsoft.com/office/drawing/2010/main" xmlns="">
                    <a:solidFill>
                      <a:srgbClr val="FFFFFF"/>
                    </a:solidFill>
                  </a14:hiddenFill>
                </a:ext>
              </a:extLst>
            </p:spPr>
          </p:pic>
          <p:pic>
            <p:nvPicPr>
              <p:cNvPr id="11" name="Picture 4" descr="http://www.farminguk.com/images/PlacesToVisit/66_1.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72264" y="3431531"/>
                <a:ext cx="2304256" cy="1509637"/>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12" name="Picture 8" descr="http://www.junction32.com/assets/images/gallery/gallery-13548741365799.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8472264" y="4985525"/>
                <a:ext cx="2304256" cy="1467811"/>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13" name="Picture 12" descr="http://www.aroundtownpublications.co.uk/images/villages/wakefield/pontefract2.jpg">
                <a:hlinkClick r:id="rId7"/>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472264" y="404664"/>
                <a:ext cx="2304256" cy="1452583"/>
              </a:xfrm>
              <a:prstGeom prst="rect">
                <a:avLst/>
              </a:prstGeom>
              <a:ln w="12700">
                <a:noFill/>
              </a:ln>
              <a:effectLst/>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val="397791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5274" y="504461"/>
            <a:ext cx="8875520" cy="1325563"/>
          </a:xfrm>
        </p:spPr>
        <p:txBody>
          <a:bodyPr>
            <a:noAutofit/>
          </a:bodyPr>
          <a:lstStyle/>
          <a:p>
            <a:r>
              <a:rPr lang="en-GB" sz="2800" dirty="0">
                <a:latin typeface="Avenir Next" panose="020B0503020202020204" pitchFamily="34" charset="0"/>
              </a:rPr>
              <a:t>Do not make a blind decision based on friends, brothers or sisters. Do the research yourself and make the right decision for you!</a:t>
            </a:r>
          </a:p>
        </p:txBody>
      </p:sp>
      <p:sp>
        <p:nvSpPr>
          <p:cNvPr id="5" name="Content Placeholder 4"/>
          <p:cNvSpPr>
            <a:spLocks noGrp="1"/>
          </p:cNvSpPr>
          <p:nvPr>
            <p:ph idx="1"/>
          </p:nvPr>
        </p:nvSpPr>
        <p:spPr>
          <a:xfrm>
            <a:off x="-1289110" y="2841640"/>
            <a:ext cx="8268768" cy="2497576"/>
          </a:xfrm>
        </p:spPr>
        <p:txBody>
          <a:bodyPr>
            <a:normAutofit fontScale="70000" lnSpcReduction="20000"/>
          </a:bodyPr>
          <a:lstStyle/>
          <a:p>
            <a:pPr marL="0" indent="0">
              <a:buNone/>
            </a:pPr>
            <a:r>
              <a:rPr lang="en-GB" sz="8000" b="1" dirty="0">
                <a:solidFill>
                  <a:schemeClr val="accent1">
                    <a:lumMod val="75000"/>
                  </a:schemeClr>
                </a:solidFill>
                <a:latin typeface="Painting With Chocolate" pitchFamily="2" charset="0"/>
              </a:rPr>
              <a:t>              </a:t>
            </a:r>
            <a:r>
              <a:rPr lang="en-GB" sz="6300" b="1" dirty="0">
                <a:solidFill>
                  <a:schemeClr val="accent1">
                    <a:lumMod val="75000"/>
                  </a:schemeClr>
                </a:solidFill>
                <a:latin typeface="Painting With Chocolate" pitchFamily="2" charset="0"/>
              </a:rPr>
              <a:t>EXPERIENCE</a:t>
            </a:r>
          </a:p>
          <a:p>
            <a:pPr marL="0" indent="0">
              <a:buNone/>
            </a:pPr>
            <a:endParaRPr lang="en-GB" sz="8000" b="1" dirty="0">
              <a:solidFill>
                <a:schemeClr val="accent1">
                  <a:lumMod val="75000"/>
                </a:schemeClr>
              </a:solidFill>
            </a:endParaRPr>
          </a:p>
          <a:p>
            <a:pPr marL="0" indent="0">
              <a:buNone/>
            </a:pPr>
            <a:endParaRPr lang="en-GB" sz="4400" b="1" dirty="0">
              <a:solidFill>
                <a:schemeClr val="accent2">
                  <a:lumMod val="75000"/>
                </a:schemeClr>
              </a:solidFill>
            </a:endParaRPr>
          </a:p>
          <a:p>
            <a:pPr marL="0" indent="0">
              <a:buNone/>
            </a:pPr>
            <a:r>
              <a:rPr lang="en-GB" sz="4400" b="1" dirty="0">
                <a:solidFill>
                  <a:schemeClr val="accent2">
                    <a:lumMod val="75000"/>
                  </a:schemeClr>
                </a:solidFill>
              </a:rPr>
              <a:t>           </a:t>
            </a:r>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5774" y="2442679"/>
            <a:ext cx="4667457" cy="1080655"/>
          </a:xfrm>
          <a:prstGeom prst="rect">
            <a:avLst/>
          </a:prstGeom>
        </p:spPr>
      </p:pic>
      <p:sp>
        <p:nvSpPr>
          <p:cNvPr id="2" name="TextBox 1"/>
          <p:cNvSpPr txBox="1"/>
          <p:nvPr/>
        </p:nvSpPr>
        <p:spPr>
          <a:xfrm>
            <a:off x="3658789" y="3922295"/>
            <a:ext cx="7903509" cy="1569660"/>
          </a:xfrm>
          <a:prstGeom prst="rect">
            <a:avLst/>
          </a:prstGeom>
          <a:noFill/>
        </p:spPr>
        <p:txBody>
          <a:bodyPr wrap="square" rtlCol="0" anchor="t">
            <a:spAutoFit/>
          </a:bodyPr>
          <a:lstStyle/>
          <a:p>
            <a:r>
              <a:rPr lang="en-GB" sz="2400" dirty="0">
                <a:latin typeface="Avenir Next" panose="020B0503020202020204" pitchFamily="34" charset="0"/>
              </a:rPr>
              <a:t>All being well, we will be in school for an assembly during September or October to remind you about what we offer and key dates but keep a close eye on our website and social media for updates.</a:t>
            </a:r>
          </a:p>
        </p:txBody>
      </p:sp>
      <p:sp>
        <p:nvSpPr>
          <p:cNvPr id="3" name="Rectangle 2">
            <a:extLst>
              <a:ext uri="{FF2B5EF4-FFF2-40B4-BE49-F238E27FC236}">
                <a16:creationId xmlns:a16="http://schemas.microsoft.com/office/drawing/2014/main" id="{957E5CC8-4324-BC44-9220-1A084ED88DC2}"/>
              </a:ext>
            </a:extLst>
          </p:cNvPr>
          <p:cNvSpPr/>
          <p:nvPr/>
        </p:nvSpPr>
        <p:spPr>
          <a:xfrm>
            <a:off x="3863901" y="5848527"/>
            <a:ext cx="8328099" cy="67120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venir Next" panose="020B0503020202020204" pitchFamily="34" charset="0"/>
              </a:rPr>
              <a:t>                           @</a:t>
            </a:r>
            <a:r>
              <a:rPr lang="en-US" sz="2000" b="1" dirty="0" err="1">
                <a:latin typeface="Avenir Next" panose="020B0503020202020204" pitchFamily="34" charset="0"/>
              </a:rPr>
              <a:t>ncpontefract</a:t>
            </a:r>
            <a:r>
              <a:rPr lang="en-US" sz="2000" b="1" dirty="0">
                <a:latin typeface="Avenir Next" panose="020B0503020202020204" pitchFamily="34" charset="0"/>
              </a:rPr>
              <a:t>           </a:t>
            </a:r>
            <a:r>
              <a:rPr lang="en-US" sz="2000" b="1" dirty="0" err="1">
                <a:latin typeface="Avenir Next" panose="020B0503020202020204" pitchFamily="34" charset="0"/>
              </a:rPr>
              <a:t>ncpontefract.ac.uk</a:t>
            </a:r>
            <a:r>
              <a:rPr lang="en-US" sz="2000" b="1" dirty="0">
                <a:latin typeface="Avenir Next" panose="020B0503020202020204" pitchFamily="34" charset="0"/>
              </a:rPr>
              <a:t> </a:t>
            </a:r>
          </a:p>
        </p:txBody>
      </p:sp>
      <p:pic>
        <p:nvPicPr>
          <p:cNvPr id="7" name="Picture 6">
            <a:extLst>
              <a:ext uri="{FF2B5EF4-FFF2-40B4-BE49-F238E27FC236}">
                <a16:creationId xmlns:a16="http://schemas.microsoft.com/office/drawing/2014/main" id="{E9D86B6F-C6D7-0F43-9FE3-39C3AF1E92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8176" y="5962133"/>
            <a:ext cx="1410511" cy="443998"/>
          </a:xfrm>
          <a:prstGeom prst="rect">
            <a:avLst/>
          </a:prstGeom>
        </p:spPr>
      </p:pic>
    </p:spTree>
    <p:extLst>
      <p:ext uri="{BB962C8B-B14F-4D97-AF65-F5344CB8AC3E}">
        <p14:creationId xmlns:p14="http://schemas.microsoft.com/office/powerpoint/2010/main" val="142239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94176" y="1789054"/>
            <a:ext cx="9290304" cy="2718816"/>
          </a:xfrm>
        </p:spPr>
        <p:txBody>
          <a:bodyPr vert="horz" lIns="91440" tIns="45720" rIns="91440" bIns="45720" rtlCol="0" anchor="t">
            <a:normAutofit/>
          </a:bodyPr>
          <a:lstStyle/>
          <a:p>
            <a:pPr marL="0" indent="0">
              <a:buNone/>
            </a:pPr>
            <a:r>
              <a:rPr lang="en-GB" sz="12400" dirty="0">
                <a:latin typeface="Painting With Chocolate" pitchFamily="2" charset="0"/>
              </a:rPr>
              <a:t>10 </a:t>
            </a:r>
            <a:r>
              <a:rPr lang="en-GB" sz="12400" dirty="0">
                <a:solidFill>
                  <a:srgbClr val="0070C0"/>
                </a:solidFill>
                <a:latin typeface="Painting With Chocolate" pitchFamily="2" charset="0"/>
              </a:rPr>
              <a:t>FACTS</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9856" y="3550420"/>
            <a:ext cx="4135324" cy="957450"/>
          </a:xfrm>
          <a:prstGeom prst="rect">
            <a:avLst/>
          </a:prstGeom>
        </p:spPr>
      </p:pic>
      <p:sp>
        <p:nvSpPr>
          <p:cNvPr id="2" name="TextBox 1">
            <a:extLst>
              <a:ext uri="{FF2B5EF4-FFF2-40B4-BE49-F238E27FC236}">
                <a16:creationId xmlns:a16="http://schemas.microsoft.com/office/drawing/2014/main" id="{326EF814-2594-E846-84DB-D98391246A54}"/>
              </a:ext>
            </a:extLst>
          </p:cNvPr>
          <p:cNvSpPr txBox="1"/>
          <p:nvPr/>
        </p:nvSpPr>
        <p:spPr>
          <a:xfrm>
            <a:off x="3377184" y="3992569"/>
            <a:ext cx="3791712" cy="369332"/>
          </a:xfrm>
          <a:prstGeom prst="rect">
            <a:avLst/>
          </a:prstGeom>
          <a:noFill/>
        </p:spPr>
        <p:txBody>
          <a:bodyPr wrap="square" rtlCol="0">
            <a:spAutoFit/>
          </a:bodyPr>
          <a:lstStyle/>
          <a:p>
            <a:r>
              <a:rPr lang="en-GB" b="1" dirty="0">
                <a:latin typeface="Avenir Next" panose="020B0503020202020204" pitchFamily="34" charset="0"/>
              </a:rPr>
              <a:t>YOU MAY NOT KNOW ABOUT…</a:t>
            </a:r>
            <a:endParaRPr lang="en-GB" b="1" dirty="0">
              <a:latin typeface="Avenir Next" panose="020B0503020202020204" pitchFamily="34" charset="0"/>
              <a:cs typeface="Calibri"/>
            </a:endParaRPr>
          </a:p>
        </p:txBody>
      </p:sp>
    </p:spTree>
    <p:extLst>
      <p:ext uri="{BB962C8B-B14F-4D97-AF65-F5344CB8AC3E}">
        <p14:creationId xmlns:p14="http://schemas.microsoft.com/office/powerpoint/2010/main" val="171485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307101" y="458776"/>
            <a:ext cx="8268768" cy="4351338"/>
          </a:xfrm>
        </p:spPr>
        <p:txBody>
          <a:bodyPr>
            <a:noAutofit/>
          </a:bodyPr>
          <a:lstStyle/>
          <a:p>
            <a:pPr marL="530225" indent="-530225" defTabSz="633413">
              <a:lnSpc>
                <a:spcPct val="100000"/>
              </a:lnSpc>
              <a:spcBef>
                <a:spcPts val="100"/>
              </a:spcBef>
              <a:spcAft>
                <a:spcPts val="100"/>
              </a:spcAft>
              <a:buAutoNum type="arabicPeriod"/>
            </a:pPr>
            <a:r>
              <a:rPr lang="en-GB" sz="2400" dirty="0">
                <a:latin typeface="Avenir Next" panose="020B0503020202020204" pitchFamily="34" charset="0"/>
              </a:rPr>
              <a:t>New College is a specialist Sixth Form College exclusive to 16-19 year olds (no year 7s or adult learners!)</a:t>
            </a:r>
          </a:p>
          <a:p>
            <a:pPr marL="0" indent="0" defTabSz="633413">
              <a:lnSpc>
                <a:spcPct val="100000"/>
              </a:lnSpc>
              <a:spcBef>
                <a:spcPts val="100"/>
              </a:spcBef>
              <a:spcAft>
                <a:spcPts val="100"/>
              </a:spcAft>
              <a:buNone/>
            </a:pPr>
            <a:endParaRPr lang="en-GB" sz="2400" dirty="0">
              <a:latin typeface="Avenir Next" panose="020B0503020202020204" pitchFamily="34" charset="0"/>
            </a:endParaRPr>
          </a:p>
          <a:p>
            <a:pPr marL="530225" indent="-530225" defTabSz="633413">
              <a:lnSpc>
                <a:spcPct val="100000"/>
              </a:lnSpc>
              <a:spcBef>
                <a:spcPts val="100"/>
              </a:spcBef>
              <a:spcAft>
                <a:spcPts val="100"/>
              </a:spcAft>
              <a:buNone/>
            </a:pPr>
            <a:r>
              <a:rPr lang="en-GB" sz="2400" dirty="0">
                <a:latin typeface="Avenir Next" panose="020B0503020202020204" pitchFamily="34" charset="0"/>
              </a:rPr>
              <a:t>2.	Achieved outstanding results in 2019:</a:t>
            </a:r>
          </a:p>
          <a:p>
            <a:pPr marL="1341438" indent="-265113" defTabSz="633413">
              <a:lnSpc>
                <a:spcPct val="100000"/>
              </a:lnSpc>
              <a:spcBef>
                <a:spcPts val="100"/>
              </a:spcBef>
              <a:spcAft>
                <a:spcPts val="100"/>
              </a:spcAft>
            </a:pPr>
            <a:r>
              <a:rPr lang="en-GB" sz="1800" dirty="0">
                <a:latin typeface="Avenir Next" panose="020B0503020202020204" pitchFamily="34" charset="0"/>
              </a:rPr>
              <a:t>100% Pass rate</a:t>
            </a:r>
          </a:p>
          <a:p>
            <a:pPr marL="1341438" indent="-265113" defTabSz="633413">
              <a:lnSpc>
                <a:spcPct val="100000"/>
              </a:lnSpc>
              <a:spcBef>
                <a:spcPts val="100"/>
              </a:spcBef>
              <a:spcAft>
                <a:spcPts val="100"/>
              </a:spcAft>
            </a:pPr>
            <a:r>
              <a:rPr lang="en-GB" sz="1800" dirty="0">
                <a:latin typeface="Avenir Next" panose="020B0503020202020204" pitchFamily="34" charset="0"/>
              </a:rPr>
              <a:t>60% of our students achieved  </a:t>
            </a:r>
            <a:br>
              <a:rPr lang="en-GB" sz="1800" dirty="0">
                <a:latin typeface="Avenir Next" panose="020B0503020202020204" pitchFamily="34" charset="0"/>
              </a:rPr>
            </a:br>
            <a:r>
              <a:rPr lang="en-GB" sz="1800" dirty="0">
                <a:latin typeface="Avenir Next" panose="020B0503020202020204" pitchFamily="34" charset="0"/>
              </a:rPr>
              <a:t>A* - B grades</a:t>
            </a:r>
          </a:p>
          <a:p>
            <a:pPr marL="1341438" indent="-265113" defTabSz="633413">
              <a:lnSpc>
                <a:spcPct val="100000"/>
              </a:lnSpc>
              <a:spcBef>
                <a:spcPts val="100"/>
              </a:spcBef>
              <a:spcAft>
                <a:spcPts val="100"/>
              </a:spcAft>
            </a:pPr>
            <a:r>
              <a:rPr lang="en-GB" sz="1800" dirty="0">
                <a:latin typeface="Avenir Next" panose="020B0503020202020204" pitchFamily="34" charset="0"/>
              </a:rPr>
              <a:t>87% achieved A-C grades</a:t>
            </a:r>
          </a:p>
          <a:p>
            <a:pPr marL="1341438" indent="-265113" defTabSz="633413">
              <a:lnSpc>
                <a:spcPct val="100000"/>
              </a:lnSpc>
              <a:spcBef>
                <a:spcPts val="100"/>
              </a:spcBef>
              <a:spcAft>
                <a:spcPts val="100"/>
              </a:spcAft>
            </a:pPr>
            <a:r>
              <a:rPr lang="en-GB" sz="1800" dirty="0">
                <a:latin typeface="Avenir Next" panose="020B0503020202020204" pitchFamily="34" charset="0"/>
              </a:rPr>
              <a:t>BTEC Pass rate 100%</a:t>
            </a:r>
          </a:p>
          <a:p>
            <a:pPr marL="1341438" indent="-265113" defTabSz="633413">
              <a:lnSpc>
                <a:spcPct val="100000"/>
              </a:lnSpc>
              <a:spcBef>
                <a:spcPts val="100"/>
              </a:spcBef>
              <a:spcAft>
                <a:spcPts val="100"/>
              </a:spcAft>
            </a:pPr>
            <a:r>
              <a:rPr lang="en-GB" sz="1800" dirty="0">
                <a:latin typeface="Avenir Next" panose="020B0503020202020204" pitchFamily="34" charset="0"/>
              </a:rPr>
              <a:t>BTEC Distinction rates 92%</a:t>
            </a:r>
          </a:p>
          <a:p>
            <a:pPr marL="1341438" indent="-265113" defTabSz="633413">
              <a:lnSpc>
                <a:spcPct val="100000"/>
              </a:lnSpc>
              <a:spcBef>
                <a:spcPts val="100"/>
              </a:spcBef>
              <a:spcAft>
                <a:spcPts val="100"/>
              </a:spcAft>
            </a:pPr>
            <a:endParaRPr lang="en-GB" sz="2400" dirty="0">
              <a:latin typeface="Avenir Next" panose="020B0503020202020204" pitchFamily="34" charset="0"/>
            </a:endParaRPr>
          </a:p>
          <a:p>
            <a:pPr marL="530225" indent="-530225" defTabSz="633413">
              <a:lnSpc>
                <a:spcPct val="100000"/>
              </a:lnSpc>
              <a:spcBef>
                <a:spcPts val="100"/>
              </a:spcBef>
              <a:spcAft>
                <a:spcPts val="100"/>
              </a:spcAft>
              <a:buAutoNum type="arabicPeriod" startAt="3"/>
            </a:pPr>
            <a:r>
              <a:rPr lang="en-GB" sz="2400" dirty="0">
                <a:latin typeface="Avenir Next" panose="020B0503020202020204" pitchFamily="34" charset="0"/>
              </a:rPr>
              <a:t>New College is currently ranked as one of the very best colleges in the country according to the latest success rate performance table.</a:t>
            </a:r>
          </a:p>
        </p:txBody>
      </p:sp>
    </p:spTree>
    <p:extLst>
      <p:ext uri="{BB962C8B-B14F-4D97-AF65-F5344CB8AC3E}">
        <p14:creationId xmlns:p14="http://schemas.microsoft.com/office/powerpoint/2010/main" val="163405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6343" y="562089"/>
            <a:ext cx="8503919" cy="5680769"/>
          </a:xfrm>
        </p:spPr>
        <p:txBody>
          <a:bodyPr vert="horz" lIns="91440" tIns="45720" rIns="91440" bIns="45720" rtlCol="0" anchor="t">
            <a:normAutofit lnSpcReduction="10000"/>
          </a:bodyPr>
          <a:lstStyle/>
          <a:p>
            <a:pPr marL="530225" indent="-530225">
              <a:spcAft>
                <a:spcPts val="1200"/>
              </a:spcAft>
              <a:buNone/>
            </a:pPr>
            <a:r>
              <a:rPr lang="en-GB" sz="2400" dirty="0">
                <a:latin typeface="Avenir Next" panose="020B0503020202020204" pitchFamily="34" charset="0"/>
              </a:rPr>
              <a:t>4.   We have a bespoke tutor programme called the </a:t>
            </a:r>
            <a:br>
              <a:rPr lang="en-GB" sz="2400" dirty="0">
                <a:latin typeface="Avenir Next" panose="020B0503020202020204" pitchFamily="34" charset="0"/>
              </a:rPr>
            </a:br>
            <a:r>
              <a:rPr lang="en-GB" sz="2400" dirty="0">
                <a:latin typeface="Avenir Next" panose="020B0503020202020204" pitchFamily="34" charset="0"/>
              </a:rPr>
              <a:t>Excellence Academy, supporting students who want to go to the top university in the country.</a:t>
            </a:r>
          </a:p>
          <a:p>
            <a:pPr marL="530225" indent="-530225">
              <a:spcAft>
                <a:spcPts val="1200"/>
              </a:spcAft>
              <a:buNone/>
            </a:pPr>
            <a:r>
              <a:rPr lang="en-GB" sz="2400" dirty="0">
                <a:latin typeface="Avenir Next" panose="020B0503020202020204" pitchFamily="34" charset="0"/>
              </a:rPr>
              <a:t>5.    All our sports teams play in the British colleges sports leagues and are all currently in the top division competing at the highest level.</a:t>
            </a:r>
          </a:p>
          <a:p>
            <a:pPr marL="530225" indent="-530225">
              <a:spcAft>
                <a:spcPts val="1200"/>
              </a:spcAft>
              <a:buAutoNum type="arabicPeriod" startAt="6"/>
            </a:pPr>
            <a:r>
              <a:rPr lang="en-GB" sz="2400" dirty="0">
                <a:latin typeface="Avenir Next" panose="020B0503020202020204" pitchFamily="34" charset="0"/>
              </a:rPr>
              <a:t>Offers A level, BTECs and GCSE re-sits.</a:t>
            </a:r>
          </a:p>
          <a:p>
            <a:pPr marL="530225" indent="-530225">
              <a:spcAft>
                <a:spcPts val="1200"/>
              </a:spcAft>
              <a:buAutoNum type="arabicPeriod" startAt="6"/>
            </a:pPr>
            <a:r>
              <a:rPr lang="en-GB" sz="2400" dirty="0">
                <a:latin typeface="Avenir Next" panose="020B0503020202020204" pitchFamily="34" charset="0"/>
              </a:rPr>
              <a:t>A high percentage of our students progress to University or are successful in employment after studying at New College (92% of our leavers last year progressed further after New College)</a:t>
            </a:r>
          </a:p>
          <a:p>
            <a:pPr marL="530225" indent="-530225">
              <a:spcAft>
                <a:spcPts val="1200"/>
              </a:spcAft>
              <a:buAutoNum type="arabicPeriod" startAt="6"/>
            </a:pPr>
            <a:r>
              <a:rPr lang="en-GB" sz="2400" dirty="0">
                <a:latin typeface="Avenir Next" panose="020B0503020202020204" pitchFamily="34" charset="0"/>
              </a:rPr>
              <a:t>Our campus is made up of outstanding modern </a:t>
            </a:r>
            <a:br>
              <a:rPr lang="en-GB" sz="2400" dirty="0">
                <a:latin typeface="Avenir Next" panose="020B0503020202020204" pitchFamily="34" charset="0"/>
              </a:rPr>
            </a:br>
            <a:r>
              <a:rPr lang="en-GB" sz="2400" dirty="0">
                <a:latin typeface="Avenir Next" panose="020B0503020202020204" pitchFamily="34" charset="0"/>
              </a:rPr>
              <a:t>and state-of-the-art facilities.</a:t>
            </a:r>
            <a:br>
              <a:rPr lang="en-GB" sz="2400" b="1" u="sng" dirty="0">
                <a:latin typeface="Avenir Next" panose="020B0503020202020204" pitchFamily="34" charset="0"/>
              </a:rPr>
            </a:br>
            <a:endParaRPr lang="en-GB" sz="2400" b="1" u="sng" dirty="0">
              <a:latin typeface="Avenir Next" panose="020B0503020202020204" pitchFamily="34" charset="0"/>
            </a:endParaRPr>
          </a:p>
        </p:txBody>
      </p:sp>
    </p:spTree>
    <p:extLst>
      <p:ext uri="{BB962C8B-B14F-4D97-AF65-F5344CB8AC3E}">
        <p14:creationId xmlns:p14="http://schemas.microsoft.com/office/powerpoint/2010/main" val="61275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85032" y="478963"/>
            <a:ext cx="8268768" cy="2854441"/>
          </a:xfrm>
        </p:spPr>
        <p:txBody>
          <a:bodyPr>
            <a:normAutofit/>
          </a:bodyPr>
          <a:lstStyle/>
          <a:p>
            <a:pPr marL="530225" indent="-530225">
              <a:lnSpc>
                <a:spcPct val="80000"/>
              </a:lnSpc>
              <a:spcAft>
                <a:spcPts val="1200"/>
              </a:spcAft>
              <a:buFont typeface="+mj-lt"/>
              <a:buAutoNum type="arabicPeriod" startAt="9"/>
            </a:pPr>
            <a:r>
              <a:rPr lang="en-GB" sz="2400" dirty="0">
                <a:latin typeface="Avenir Next" panose="020B0503020202020204" pitchFamily="34" charset="0"/>
              </a:rPr>
              <a:t>We have been oversubscribed for the last 5 years so you need to apply early next academic year and work hard to achieve good results.</a:t>
            </a:r>
          </a:p>
          <a:p>
            <a:pPr marL="530225" indent="-530225">
              <a:lnSpc>
                <a:spcPct val="80000"/>
              </a:lnSpc>
              <a:spcAft>
                <a:spcPts val="1200"/>
              </a:spcAft>
              <a:buFont typeface="+mj-lt"/>
              <a:buAutoNum type="arabicPeriod" startAt="9"/>
            </a:pPr>
            <a:r>
              <a:rPr lang="en-GB" sz="2400" dirty="0">
                <a:latin typeface="Avenir Next" panose="020B0503020202020204" pitchFamily="34" charset="0"/>
              </a:rPr>
              <a:t>We have our own private (heavily subsidised) bus </a:t>
            </a:r>
            <a:br>
              <a:rPr lang="en-GB" sz="2400" dirty="0">
                <a:latin typeface="Avenir Next" panose="020B0503020202020204" pitchFamily="34" charset="0"/>
              </a:rPr>
            </a:br>
            <a:r>
              <a:rPr lang="en-GB" sz="2400" dirty="0">
                <a:latin typeface="Avenir Next" panose="020B0503020202020204" pitchFamily="34" charset="0"/>
              </a:rPr>
              <a:t>company to transfer you to and from college in </a:t>
            </a:r>
            <a:br>
              <a:rPr lang="en-GB" sz="2400" dirty="0">
                <a:latin typeface="Avenir Next" panose="020B0503020202020204" pitchFamily="34" charset="0"/>
              </a:rPr>
            </a:br>
            <a:r>
              <a:rPr lang="en-GB" sz="2400" dirty="0">
                <a:latin typeface="Avenir Next" panose="020B0503020202020204" pitchFamily="34" charset="0"/>
              </a:rPr>
              <a:t>most areas.</a:t>
            </a:r>
          </a:p>
          <a:p>
            <a:endParaRPr lang="en-GB" sz="2400" dirty="0">
              <a:latin typeface="Avenir Next" panose="020B0503020202020204" pitchFamily="34" charset="0"/>
            </a:endParaRP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05803" y="2959025"/>
            <a:ext cx="6768752" cy="2688833"/>
          </a:xfrm>
          <a:prstGeom prst="rect">
            <a:avLst/>
          </a:prstGeom>
          <a:noFill/>
          <a:ln w="9525">
            <a:solidFill>
              <a:schemeClr val="tx1"/>
            </a:solidFill>
          </a:ln>
        </p:spPr>
      </p:pic>
    </p:spTree>
    <p:extLst>
      <p:ext uri="{BB962C8B-B14F-4D97-AF65-F5344CB8AC3E}">
        <p14:creationId xmlns:p14="http://schemas.microsoft.com/office/powerpoint/2010/main" val="353180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1356" y="1008142"/>
            <a:ext cx="8596905" cy="992389"/>
          </a:xfrm>
        </p:spPr>
        <p:txBody>
          <a:bodyPr>
            <a:noAutofit/>
          </a:bodyPr>
          <a:lstStyle/>
          <a:p>
            <a:pPr marL="0" indent="0" algn="ctr">
              <a:buNone/>
            </a:pPr>
            <a:r>
              <a:rPr lang="en-GB" sz="9600" b="1" dirty="0">
                <a:solidFill>
                  <a:srgbClr val="0070C0"/>
                </a:solidFill>
                <a:latin typeface="Painting With Chocolate" pitchFamily="2" charset="0"/>
              </a:rPr>
              <a:t>Thank you</a:t>
            </a:r>
          </a:p>
          <a:p>
            <a:pPr marL="0" indent="0" algn="ctr">
              <a:buNone/>
            </a:pPr>
            <a:r>
              <a:rPr lang="en-GB" sz="4400" b="1" dirty="0">
                <a:latin typeface="Avenir Next" panose="020B0503020202020204" pitchFamily="34" charset="0"/>
              </a:rPr>
              <a:t>WE HOPE TO SEE YOU SOON!</a:t>
            </a:r>
          </a:p>
        </p:txBody>
      </p:sp>
      <p:pic>
        <p:nvPicPr>
          <p:cNvPr id="4" name="Picture 2" descr="http://www.apse.org/images/f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07262" y="3974649"/>
            <a:ext cx="792088" cy="79208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151763360658368674twitter-icon-square-logo-preview.h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3449" y="3938646"/>
            <a:ext cx="864096" cy="864096"/>
          </a:xfrm>
          <a:prstGeom prst="rect">
            <a:avLst/>
          </a:prstGeom>
        </p:spPr>
      </p:pic>
      <p:pic>
        <p:nvPicPr>
          <p:cNvPr id="6" name="Picture 5" descr="580b57fcd9996e24bc43c52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1644" y="3902642"/>
            <a:ext cx="936104" cy="936104"/>
          </a:xfrm>
          <a:prstGeom prst="rect">
            <a:avLst/>
          </a:prstGeom>
        </p:spPr>
      </p:pic>
      <p:sp>
        <p:nvSpPr>
          <p:cNvPr id="7" name="TextBox 6"/>
          <p:cNvSpPr txBox="1"/>
          <p:nvPr/>
        </p:nvSpPr>
        <p:spPr>
          <a:xfrm>
            <a:off x="4293129" y="3440025"/>
            <a:ext cx="6864096" cy="400110"/>
          </a:xfrm>
          <a:prstGeom prst="rect">
            <a:avLst/>
          </a:prstGeom>
          <a:noFill/>
        </p:spPr>
        <p:txBody>
          <a:bodyPr wrap="square" rtlCol="0">
            <a:spAutoFit/>
          </a:bodyPr>
          <a:lstStyle/>
          <a:p>
            <a:r>
              <a:rPr lang="en-GB" sz="2000" b="1" dirty="0">
                <a:solidFill>
                  <a:schemeClr val="accent2">
                    <a:lumMod val="75000"/>
                  </a:schemeClr>
                </a:solidFill>
                <a:latin typeface="Avenir Next" panose="020B0503020202020204" pitchFamily="34" charset="0"/>
              </a:rPr>
              <a:t>Follow us on Facebook, Twitter and Instagram</a:t>
            </a:r>
          </a:p>
        </p:txBody>
      </p:sp>
      <p:sp>
        <p:nvSpPr>
          <p:cNvPr id="8" name="TextBox 7"/>
          <p:cNvSpPr txBox="1"/>
          <p:nvPr/>
        </p:nvSpPr>
        <p:spPr>
          <a:xfrm>
            <a:off x="5045913" y="5107182"/>
            <a:ext cx="5977450" cy="523220"/>
          </a:xfrm>
          <a:prstGeom prst="rect">
            <a:avLst/>
          </a:prstGeom>
          <a:noFill/>
        </p:spPr>
        <p:txBody>
          <a:bodyPr wrap="square" rtlCol="0">
            <a:spAutoFit/>
          </a:bodyPr>
          <a:lstStyle/>
          <a:p>
            <a:r>
              <a:rPr lang="en-GB" sz="2800" dirty="0">
                <a:latin typeface="Avenir Next" panose="020B0503020202020204" pitchFamily="34" charset="0"/>
              </a:rPr>
              <a:t>enjoy…succeed…progress</a:t>
            </a:r>
          </a:p>
        </p:txBody>
      </p:sp>
      <p:sp>
        <p:nvSpPr>
          <p:cNvPr id="9" name="TextBox 8">
            <a:extLst>
              <a:ext uri="{FF2B5EF4-FFF2-40B4-BE49-F238E27FC236}">
                <a16:creationId xmlns:a16="http://schemas.microsoft.com/office/drawing/2014/main" id="{5E0F0CA6-020D-6544-BFFD-ACA844604ED5}"/>
              </a:ext>
            </a:extLst>
          </p:cNvPr>
          <p:cNvSpPr txBox="1"/>
          <p:nvPr/>
        </p:nvSpPr>
        <p:spPr>
          <a:xfrm>
            <a:off x="7115115" y="3998234"/>
            <a:ext cx="4358762" cy="646331"/>
          </a:xfrm>
          <a:prstGeom prst="rect">
            <a:avLst/>
          </a:prstGeom>
          <a:noFill/>
        </p:spPr>
        <p:txBody>
          <a:bodyPr wrap="square" rtlCol="0">
            <a:spAutoFit/>
          </a:bodyPr>
          <a:lstStyle/>
          <a:p>
            <a:r>
              <a:rPr lang="en-GB" sz="3600" b="1" dirty="0">
                <a:latin typeface="Avenir Next" panose="020B0503020202020204" pitchFamily="34" charset="0"/>
              </a:rPr>
              <a:t>@</a:t>
            </a:r>
            <a:r>
              <a:rPr lang="en-GB" sz="3600" b="1" dirty="0" err="1">
                <a:latin typeface="Avenir Next" panose="020B0503020202020204" pitchFamily="34" charset="0"/>
              </a:rPr>
              <a:t>ncpontefract</a:t>
            </a:r>
            <a:endParaRPr lang="en-GB" sz="3600" b="1" dirty="0">
              <a:latin typeface="Avenir Next" panose="020B0503020202020204" pitchFamily="34" charset="0"/>
            </a:endParaRPr>
          </a:p>
        </p:txBody>
      </p:sp>
    </p:spTree>
    <p:extLst>
      <p:ext uri="{BB962C8B-B14F-4D97-AF65-F5344CB8AC3E}">
        <p14:creationId xmlns:p14="http://schemas.microsoft.com/office/powerpoint/2010/main" val="376462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493" y="1551776"/>
            <a:ext cx="8829484" cy="2422859"/>
          </a:xfrm>
        </p:spPr>
        <p:txBody>
          <a:bodyPr vert="horz" lIns="91440" tIns="45720" rIns="91440" bIns="45720" rtlCol="0" anchor="t">
            <a:noAutofit/>
          </a:bodyPr>
          <a:lstStyle/>
          <a:p>
            <a:pPr marL="0" indent="0" algn="ctr">
              <a:buNone/>
            </a:pPr>
            <a:r>
              <a:rPr lang="en-GB" sz="6000" dirty="0">
                <a:latin typeface="Painting With Chocolate" pitchFamily="2" charset="0"/>
              </a:rPr>
              <a:t>Click</a:t>
            </a:r>
            <a:r>
              <a:rPr lang="en-GB" sz="4400" dirty="0">
                <a:latin typeface="Avenir Next" panose="020B0503020202020204" pitchFamily="34" charset="0"/>
              </a:rPr>
              <a:t> </a:t>
            </a:r>
            <a:r>
              <a:rPr lang="en-GB" sz="4400" b="1" u="sng" dirty="0">
                <a:latin typeface="Avenir Next" panose="020B0503020202020204" pitchFamily="34" charset="0"/>
                <a:hlinkClick r:id="rId2"/>
              </a:rPr>
              <a:t>HERE</a:t>
            </a:r>
            <a:r>
              <a:rPr lang="en-GB" sz="4400" dirty="0">
                <a:latin typeface="Avenir Next" panose="020B0503020202020204" pitchFamily="34" charset="0"/>
                <a:hlinkClick r:id="rId2"/>
              </a:rPr>
              <a:t> </a:t>
            </a:r>
            <a:endParaRPr lang="en-GB" sz="4400" dirty="0">
              <a:latin typeface="Avenir Next" panose="020B0503020202020204" pitchFamily="34" charset="0"/>
            </a:endParaRPr>
          </a:p>
          <a:p>
            <a:pPr marL="0" indent="0" algn="ctr">
              <a:buNone/>
            </a:pPr>
            <a:r>
              <a:rPr lang="en-GB" sz="4400" dirty="0">
                <a:latin typeface="Avenir Next" panose="020B0503020202020204" pitchFamily="34" charset="0"/>
              </a:rPr>
              <a:t>to watch a slide show of photographs for a preview of what life is like at a </a:t>
            </a:r>
          </a:p>
          <a:p>
            <a:pPr marL="0" indent="0" algn="ctr">
              <a:buNone/>
            </a:pPr>
            <a:r>
              <a:rPr lang="en-GB" sz="4400" dirty="0">
                <a:latin typeface="Avenir Next" panose="020B0503020202020204" pitchFamily="34" charset="0"/>
              </a:rPr>
              <a:t>Sixth Form College.</a:t>
            </a:r>
          </a:p>
        </p:txBody>
      </p:sp>
    </p:spTree>
    <p:extLst>
      <p:ext uri="{BB962C8B-B14F-4D97-AF65-F5344CB8AC3E}">
        <p14:creationId xmlns:p14="http://schemas.microsoft.com/office/powerpoint/2010/main" val="220817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384290" y="877974"/>
            <a:ext cx="8268768" cy="4292543"/>
          </a:xfrm>
        </p:spPr>
        <p:txBody>
          <a:bodyPr vert="horz" lIns="91440" tIns="45720" rIns="91440" bIns="45720" rtlCol="0" anchor="t">
            <a:normAutofit/>
          </a:bodyPr>
          <a:lstStyle/>
          <a:p>
            <a:pPr marL="0" indent="0">
              <a:buNone/>
            </a:pPr>
            <a:r>
              <a:rPr lang="en-GB" sz="3500" dirty="0">
                <a:latin typeface="Avenir Next" panose="020B0503020202020204" pitchFamily="34" charset="0"/>
              </a:rPr>
              <a:t>In these unprecedented times, we are unable to offer this year's cohort of Y10 students our taster day experience.</a:t>
            </a:r>
          </a:p>
          <a:p>
            <a:pPr marL="0" indent="0">
              <a:buNone/>
            </a:pPr>
            <a:endParaRPr lang="en-GB" sz="6000" b="1" dirty="0"/>
          </a:p>
          <a:p>
            <a:pPr marL="0" indent="0">
              <a:buNone/>
            </a:pPr>
            <a:r>
              <a:rPr lang="en-GB" sz="4000" dirty="0">
                <a:solidFill>
                  <a:schemeClr val="accent2">
                    <a:lumMod val="75000"/>
                  </a:schemeClr>
                </a:solidFill>
                <a:latin typeface="Avenir Next" panose="020B0503020202020204" pitchFamily="34" charset="0"/>
              </a:rPr>
              <a:t>Here are some reasons why you should visit one of our Open events in the Autumn term..</a:t>
            </a:r>
          </a:p>
          <a:p>
            <a:pPr marL="0" indent="0">
              <a:buNone/>
            </a:pPr>
            <a:endParaRPr lang="en-GB" sz="6000" b="1" dirty="0"/>
          </a:p>
        </p:txBody>
      </p:sp>
    </p:spTree>
    <p:extLst>
      <p:ext uri="{BB962C8B-B14F-4D97-AF65-F5344CB8AC3E}">
        <p14:creationId xmlns:p14="http://schemas.microsoft.com/office/powerpoint/2010/main" val="404588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1287" y="711720"/>
            <a:ext cx="8268768" cy="4351338"/>
          </a:xfrm>
        </p:spPr>
        <p:txBody>
          <a:bodyPr vert="horz" lIns="91440" tIns="45720" rIns="91440" bIns="45720" rtlCol="0" anchor="t">
            <a:normAutofit fontScale="92500"/>
          </a:bodyPr>
          <a:lstStyle/>
          <a:p>
            <a:pPr marL="0" indent="0">
              <a:buNone/>
            </a:pPr>
            <a:r>
              <a:rPr lang="en-GB" sz="4000" dirty="0">
                <a:latin typeface="Avenir Next" panose="020B0503020202020204" pitchFamily="34" charset="0"/>
              </a:rPr>
              <a:t>To help you to make one of the biggest decisions of your life so far:</a:t>
            </a:r>
          </a:p>
          <a:p>
            <a:pPr marL="0" indent="0">
              <a:buNone/>
            </a:pPr>
            <a:endParaRPr lang="en-GB" sz="5400" dirty="0">
              <a:solidFill>
                <a:schemeClr val="accent1">
                  <a:lumMod val="75000"/>
                </a:schemeClr>
              </a:solidFill>
              <a:latin typeface="Avenir Next" panose="020B0503020202020204" pitchFamily="34" charset="0"/>
            </a:endParaRPr>
          </a:p>
          <a:p>
            <a:pPr marL="0" indent="0">
              <a:buNone/>
            </a:pPr>
            <a:r>
              <a:rPr lang="en-GB" sz="3500" dirty="0">
                <a:solidFill>
                  <a:schemeClr val="accent2">
                    <a:lumMod val="75000"/>
                  </a:schemeClr>
                </a:solidFill>
                <a:latin typeface="Avenir Next" panose="020B0503020202020204" pitchFamily="34" charset="0"/>
              </a:rPr>
              <a:t>Where to study Post-16. There are many options out there for you. Please take in to account all factors when making this decision...Location, courses offered, results, the 'feel' you get when visiting. </a:t>
            </a:r>
            <a:endParaRPr lang="en-GB" sz="3500" dirty="0">
              <a:solidFill>
                <a:schemeClr val="accent2">
                  <a:lumMod val="75000"/>
                </a:schemeClr>
              </a:solidFill>
              <a:latin typeface="Avenir Next" panose="020B0503020202020204" pitchFamily="34" charset="0"/>
              <a:cs typeface="Calibri"/>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78973" y="4208973"/>
            <a:ext cx="2478881" cy="2471738"/>
          </a:xfrm>
          <a:prstGeom prst="rect">
            <a:avLst/>
          </a:prstGeom>
        </p:spPr>
      </p:pic>
      <p:sp>
        <p:nvSpPr>
          <p:cNvPr id="5" name="TextBox 4"/>
          <p:cNvSpPr txBox="1"/>
          <p:nvPr/>
        </p:nvSpPr>
        <p:spPr>
          <a:xfrm>
            <a:off x="831272" y="126257"/>
            <a:ext cx="1097280" cy="1938992"/>
          </a:xfrm>
          <a:prstGeom prst="rect">
            <a:avLst/>
          </a:prstGeom>
          <a:noFill/>
        </p:spPr>
        <p:txBody>
          <a:bodyPr wrap="square" rtlCol="0">
            <a:spAutoFit/>
          </a:bodyPr>
          <a:lstStyle/>
          <a:p>
            <a:r>
              <a:rPr lang="en-GB" sz="12000" b="1" dirty="0">
                <a:solidFill>
                  <a:schemeClr val="bg1"/>
                </a:solidFill>
              </a:rPr>
              <a:t>1</a:t>
            </a:r>
          </a:p>
        </p:txBody>
      </p:sp>
    </p:spTree>
    <p:extLst>
      <p:ext uri="{BB962C8B-B14F-4D97-AF65-F5344CB8AC3E}">
        <p14:creationId xmlns:p14="http://schemas.microsoft.com/office/powerpoint/2010/main" val="164098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4923" y="730904"/>
            <a:ext cx="8875520" cy="1325563"/>
          </a:xfrm>
        </p:spPr>
        <p:txBody>
          <a:bodyPr>
            <a:normAutofit/>
          </a:bodyPr>
          <a:lstStyle/>
          <a:p>
            <a:r>
              <a:rPr lang="en-GB" sz="6000" dirty="0">
                <a:solidFill>
                  <a:srgbClr val="0070C0"/>
                </a:solidFill>
                <a:latin typeface="Painting With Chocolate" pitchFamily="2" charset="0"/>
              </a:rPr>
              <a:t>Because we are... </a:t>
            </a:r>
            <a:r>
              <a:rPr lang="en-GB" sz="6000" dirty="0">
                <a:latin typeface="Painting With Chocolate" pitchFamily="2" charset="0"/>
              </a:rPr>
              <a:t>…</a:t>
            </a:r>
          </a:p>
        </p:txBody>
      </p:sp>
      <p:sp>
        <p:nvSpPr>
          <p:cNvPr id="2" name="TextBox 1"/>
          <p:cNvSpPr txBox="1"/>
          <p:nvPr/>
        </p:nvSpPr>
        <p:spPr>
          <a:xfrm>
            <a:off x="665018" y="277091"/>
            <a:ext cx="1006764" cy="1938992"/>
          </a:xfrm>
          <a:prstGeom prst="rect">
            <a:avLst/>
          </a:prstGeom>
          <a:noFill/>
        </p:spPr>
        <p:txBody>
          <a:bodyPr wrap="square" rtlCol="0">
            <a:spAutoFit/>
          </a:bodyPr>
          <a:lstStyle/>
          <a:p>
            <a:r>
              <a:rPr lang="en-GB" sz="12000" b="1" dirty="0">
                <a:solidFill>
                  <a:schemeClr val="bg1"/>
                </a:solidFill>
              </a:rPr>
              <a:t>2</a:t>
            </a:r>
          </a:p>
        </p:txBody>
      </p:sp>
      <p:pic>
        <p:nvPicPr>
          <p:cNvPr id="6" name="Content Placeholder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427592" y="1949463"/>
            <a:ext cx="5336816" cy="2056927"/>
          </a:xfrm>
          <a:prstGeom prst="rect">
            <a:avLst/>
          </a:prstGeom>
          <a:ln w="19050">
            <a:solidFill>
              <a:schemeClr val="tx1"/>
            </a:solidFill>
          </a:ln>
        </p:spPr>
      </p:pic>
      <p:sp>
        <p:nvSpPr>
          <p:cNvPr id="3" name="TextBox 2"/>
          <p:cNvSpPr txBox="1"/>
          <p:nvPr/>
        </p:nvSpPr>
        <p:spPr>
          <a:xfrm>
            <a:off x="4172779" y="4357351"/>
            <a:ext cx="7184734" cy="1200329"/>
          </a:xfrm>
          <a:prstGeom prst="rect">
            <a:avLst/>
          </a:prstGeom>
          <a:noFill/>
        </p:spPr>
        <p:txBody>
          <a:bodyPr wrap="square" rtlCol="0">
            <a:spAutoFit/>
          </a:bodyPr>
          <a:lstStyle/>
          <a:p>
            <a:r>
              <a:rPr lang="en-GB" sz="2400" b="1" dirty="0">
                <a:solidFill>
                  <a:schemeClr val="accent2">
                    <a:lumMod val="75000"/>
                  </a:schemeClr>
                </a:solidFill>
                <a:latin typeface="Avenir Next" panose="020B0503020202020204" pitchFamily="34" charset="0"/>
              </a:rPr>
              <a:t>OUTSTANDING!: </a:t>
            </a:r>
            <a:r>
              <a:rPr lang="en-GB" sz="2400" dirty="0">
                <a:solidFill>
                  <a:schemeClr val="accent2">
                    <a:lumMod val="75000"/>
                  </a:schemeClr>
                </a:solidFill>
                <a:latin typeface="Avenir Next" panose="020B0503020202020204" pitchFamily="34" charset="0"/>
              </a:rPr>
              <a:t>Ofsted graded us outstanding in all areas a number of years ago and our results have been improving ever since.</a:t>
            </a:r>
          </a:p>
        </p:txBody>
      </p:sp>
      <p:pic>
        <p:nvPicPr>
          <p:cNvPr id="7" name="Picture 6">
            <a:extLst>
              <a:ext uri="{FF2B5EF4-FFF2-40B4-BE49-F238E27FC236}">
                <a16:creationId xmlns:a16="http://schemas.microsoft.com/office/drawing/2014/main" id="{D8C6DEFB-9A2A-074F-BAAF-1C3955258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021" y="1937134"/>
            <a:ext cx="2490961" cy="2081583"/>
          </a:xfrm>
          <a:prstGeom prst="rect">
            <a:avLst/>
          </a:prstGeom>
        </p:spPr>
      </p:pic>
    </p:spTree>
    <p:extLst>
      <p:ext uri="{BB962C8B-B14F-4D97-AF65-F5344CB8AC3E}">
        <p14:creationId xmlns:p14="http://schemas.microsoft.com/office/powerpoint/2010/main" val="71382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834" y="225723"/>
            <a:ext cx="9876322" cy="1325563"/>
          </a:xfrm>
        </p:spPr>
        <p:txBody>
          <a:bodyPr>
            <a:noAutofit/>
          </a:bodyPr>
          <a:lstStyle/>
          <a:p>
            <a:r>
              <a:rPr lang="en-GB" sz="2800" dirty="0">
                <a:latin typeface="Avenir Next" panose="020B0503020202020204" pitchFamily="34" charset="0"/>
              </a:rPr>
              <a:t>To meet our fantastic, highly qualified, teachers.</a:t>
            </a:r>
            <a:br>
              <a:rPr lang="en-GB" sz="2800" dirty="0">
                <a:latin typeface="Avenir Next" panose="020B0503020202020204" pitchFamily="34" charset="0"/>
              </a:rPr>
            </a:br>
            <a:r>
              <a:rPr lang="en-GB" sz="2800" dirty="0">
                <a:latin typeface="Avenir Next" panose="020B0503020202020204" pitchFamily="34" charset="0"/>
              </a:rPr>
              <a:t>They are Level 3 experts with the knowledge and skills to help you progress to the next level.</a:t>
            </a:r>
          </a:p>
        </p:txBody>
      </p:sp>
      <p:sp>
        <p:nvSpPr>
          <p:cNvPr id="2" name="TextBox 1"/>
          <p:cNvSpPr txBox="1"/>
          <p:nvPr/>
        </p:nvSpPr>
        <p:spPr>
          <a:xfrm>
            <a:off x="434109" y="-22802"/>
            <a:ext cx="960582" cy="1938992"/>
          </a:xfrm>
          <a:prstGeom prst="rect">
            <a:avLst/>
          </a:prstGeom>
          <a:noFill/>
        </p:spPr>
        <p:txBody>
          <a:bodyPr wrap="square" rtlCol="0">
            <a:spAutoFit/>
          </a:bodyPr>
          <a:lstStyle/>
          <a:p>
            <a:r>
              <a:rPr lang="en-GB" sz="12000" b="1" dirty="0">
                <a:solidFill>
                  <a:schemeClr val="bg1"/>
                </a:solidFill>
              </a:rPr>
              <a:t>3</a:t>
            </a:r>
          </a:p>
        </p:txBody>
      </p:sp>
      <p:pic>
        <p:nvPicPr>
          <p:cNvPr id="6" name="Picture 5" descr="Teachers Collag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0381" y="1682086"/>
            <a:ext cx="7908442" cy="4387879"/>
          </a:xfrm>
          <a:prstGeom prst="rect">
            <a:avLst/>
          </a:prstGeom>
          <a:ln w="19050">
            <a:solidFill>
              <a:schemeClr val="tx1"/>
            </a:solidFill>
          </a:ln>
        </p:spPr>
      </p:pic>
    </p:spTree>
    <p:extLst>
      <p:ext uri="{BB962C8B-B14F-4D97-AF65-F5344CB8AC3E}">
        <p14:creationId xmlns:p14="http://schemas.microsoft.com/office/powerpoint/2010/main" val="197068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4976" y="1588"/>
            <a:ext cx="9709068" cy="1325563"/>
          </a:xfrm>
        </p:spPr>
        <p:txBody>
          <a:bodyPr>
            <a:normAutofit/>
          </a:bodyPr>
          <a:lstStyle/>
          <a:p>
            <a:r>
              <a:rPr lang="en-GB" sz="2400" dirty="0">
                <a:latin typeface="Avenir Next" panose="020B0503020202020204" pitchFamily="34" charset="0"/>
              </a:rPr>
              <a:t>To find out about the extensive range of courses we offer;</a:t>
            </a:r>
            <a:endParaRPr lang="en-GB" sz="2400" b="1" dirty="0">
              <a:latin typeface="Avenir Next" panose="020B0503020202020204" pitchFamily="34" charset="0"/>
            </a:endParaRPr>
          </a:p>
        </p:txBody>
      </p:sp>
      <p:sp>
        <p:nvSpPr>
          <p:cNvPr id="2" name="TextBox 1"/>
          <p:cNvSpPr txBox="1"/>
          <p:nvPr/>
        </p:nvSpPr>
        <p:spPr>
          <a:xfrm>
            <a:off x="509092" y="-353078"/>
            <a:ext cx="1145309" cy="1938992"/>
          </a:xfrm>
          <a:prstGeom prst="rect">
            <a:avLst/>
          </a:prstGeom>
          <a:noFill/>
        </p:spPr>
        <p:txBody>
          <a:bodyPr wrap="square" rtlCol="0">
            <a:spAutoFit/>
          </a:bodyPr>
          <a:lstStyle/>
          <a:p>
            <a:r>
              <a:rPr lang="en-GB" sz="12000" b="1" dirty="0">
                <a:solidFill>
                  <a:schemeClr val="bg1"/>
                </a:solidFill>
              </a:rPr>
              <a:t>4</a:t>
            </a:r>
          </a:p>
        </p:txBody>
      </p:sp>
      <p:sp>
        <p:nvSpPr>
          <p:cNvPr id="3" name="Rectangle 2"/>
          <p:cNvSpPr/>
          <p:nvPr/>
        </p:nvSpPr>
        <p:spPr>
          <a:xfrm>
            <a:off x="2384527" y="1220154"/>
            <a:ext cx="1685108" cy="4616648"/>
          </a:xfrm>
          <a:prstGeom prst="rect">
            <a:avLst/>
          </a:prstGeom>
          <a:solidFill>
            <a:schemeClr val="accent2"/>
          </a:solidFill>
          <a:ln>
            <a:solidFill>
              <a:schemeClr val="tx1"/>
            </a:solidFill>
          </a:ln>
        </p:spPr>
        <p:txBody>
          <a:bodyPr wrap="square">
            <a:spAutoFit/>
          </a:bodyPr>
          <a:lstStyle/>
          <a:p>
            <a:r>
              <a:rPr lang="en-GB" sz="1400" b="1" dirty="0">
                <a:latin typeface="Avenir Next" panose="020B0503020202020204" pitchFamily="34" charset="0"/>
              </a:rPr>
              <a:t>Accounting</a:t>
            </a:r>
          </a:p>
          <a:p>
            <a:r>
              <a:rPr lang="en-GB" sz="1400" b="1" dirty="0">
                <a:latin typeface="Avenir Next" panose="020B0503020202020204" pitchFamily="34" charset="0"/>
              </a:rPr>
              <a:t>Fine Art</a:t>
            </a:r>
          </a:p>
          <a:p>
            <a:r>
              <a:rPr lang="en-GB" sz="1400" b="1" dirty="0">
                <a:latin typeface="Avenir Next" panose="020B0503020202020204" pitchFamily="34" charset="0"/>
              </a:rPr>
              <a:t>Biology</a:t>
            </a:r>
          </a:p>
          <a:p>
            <a:r>
              <a:rPr lang="en-GB" sz="1400" b="1" dirty="0">
                <a:latin typeface="Avenir Next" panose="020B0503020202020204" pitchFamily="34" charset="0"/>
              </a:rPr>
              <a:t>Business </a:t>
            </a:r>
          </a:p>
          <a:p>
            <a:r>
              <a:rPr lang="en-GB" sz="1400" b="1" dirty="0">
                <a:latin typeface="Avenir Next" panose="020B0503020202020204" pitchFamily="34" charset="0"/>
              </a:rPr>
              <a:t>Chemistry</a:t>
            </a:r>
          </a:p>
          <a:p>
            <a:r>
              <a:rPr lang="en-GB" sz="1400" b="1" dirty="0">
                <a:latin typeface="Avenir Next" panose="020B0503020202020204" pitchFamily="34" charset="0"/>
              </a:rPr>
              <a:t>Computer Science</a:t>
            </a:r>
          </a:p>
          <a:p>
            <a:r>
              <a:rPr lang="en-GB" sz="1400" b="1" dirty="0">
                <a:latin typeface="Avenir Next" panose="020B0503020202020204" pitchFamily="34" charset="0"/>
              </a:rPr>
              <a:t>Dance</a:t>
            </a:r>
          </a:p>
          <a:p>
            <a:r>
              <a:rPr lang="en-GB" sz="1400" b="1" dirty="0">
                <a:latin typeface="Avenir Next" panose="020B0503020202020204" pitchFamily="34" charset="0"/>
              </a:rPr>
              <a:t>Drama &amp; Theatre Studies</a:t>
            </a:r>
          </a:p>
          <a:p>
            <a:r>
              <a:rPr lang="en-GB" sz="1400" b="1" dirty="0">
                <a:latin typeface="Avenir Next" panose="020B0503020202020204" pitchFamily="34" charset="0"/>
              </a:rPr>
              <a:t>Economics</a:t>
            </a:r>
          </a:p>
          <a:p>
            <a:r>
              <a:rPr lang="en-GB" sz="1400" b="1" dirty="0">
                <a:latin typeface="Avenir Next" panose="020B0503020202020204" pitchFamily="34" charset="0"/>
              </a:rPr>
              <a:t>English Language</a:t>
            </a:r>
          </a:p>
          <a:p>
            <a:r>
              <a:rPr lang="en-GB" sz="1400" b="1" dirty="0">
                <a:latin typeface="Avenir Next" panose="020B0503020202020204" pitchFamily="34" charset="0"/>
              </a:rPr>
              <a:t>English Lang &amp; Lit</a:t>
            </a:r>
          </a:p>
          <a:p>
            <a:r>
              <a:rPr lang="en-GB" sz="1400" b="1" dirty="0">
                <a:latin typeface="Avenir Next" panose="020B0503020202020204" pitchFamily="34" charset="0"/>
              </a:rPr>
              <a:t>English Literature</a:t>
            </a:r>
          </a:p>
          <a:p>
            <a:r>
              <a:rPr lang="en-GB" sz="1400" b="1" dirty="0">
                <a:latin typeface="Avenir Next" panose="020B0503020202020204" pitchFamily="34" charset="0"/>
              </a:rPr>
              <a:t>Film Studies</a:t>
            </a:r>
          </a:p>
          <a:p>
            <a:r>
              <a:rPr lang="en-GB" sz="1400" b="1" dirty="0">
                <a:latin typeface="Avenir Next" panose="020B0503020202020204" pitchFamily="34" charset="0"/>
              </a:rPr>
              <a:t>French</a:t>
            </a:r>
          </a:p>
          <a:p>
            <a:r>
              <a:rPr lang="en-GB" sz="1400" b="1" dirty="0">
                <a:latin typeface="Avenir Next" panose="020B0503020202020204" pitchFamily="34" charset="0"/>
              </a:rPr>
              <a:t>Geography</a:t>
            </a:r>
          </a:p>
          <a:p>
            <a:r>
              <a:rPr lang="en-GB" sz="1400" b="1" dirty="0">
                <a:latin typeface="Avenir Next" panose="020B0503020202020204" pitchFamily="34" charset="0"/>
              </a:rPr>
              <a:t>Geology</a:t>
            </a:r>
          </a:p>
        </p:txBody>
      </p:sp>
      <p:sp>
        <p:nvSpPr>
          <p:cNvPr id="7" name="Rectangle 6"/>
          <p:cNvSpPr/>
          <p:nvPr/>
        </p:nvSpPr>
        <p:spPr>
          <a:xfrm>
            <a:off x="126305" y="1220154"/>
            <a:ext cx="2258222" cy="3970318"/>
          </a:xfrm>
          <a:prstGeom prst="rect">
            <a:avLst/>
          </a:prstGeom>
          <a:solidFill>
            <a:schemeClr val="accent2"/>
          </a:solidFill>
          <a:ln>
            <a:solidFill>
              <a:schemeClr val="tx1"/>
            </a:solidFill>
          </a:ln>
        </p:spPr>
        <p:txBody>
          <a:bodyPr wrap="square">
            <a:spAutoFit/>
          </a:bodyPr>
          <a:lstStyle/>
          <a:p>
            <a:r>
              <a:rPr lang="en-GB" sz="1400" b="1" dirty="0">
                <a:latin typeface="Avenir Next" panose="020B0503020202020204" pitchFamily="34" charset="0"/>
              </a:rPr>
              <a:t>Graphic Design</a:t>
            </a:r>
          </a:p>
          <a:p>
            <a:r>
              <a:rPr lang="en-GB" sz="1400" b="1" dirty="0">
                <a:latin typeface="Avenir Next" panose="020B0503020202020204" pitchFamily="34" charset="0"/>
              </a:rPr>
              <a:t>History</a:t>
            </a:r>
          </a:p>
          <a:p>
            <a:r>
              <a:rPr lang="en-GB" sz="1400" b="1" dirty="0">
                <a:latin typeface="Avenir Next" panose="020B0503020202020204" pitchFamily="34" charset="0"/>
              </a:rPr>
              <a:t>Law</a:t>
            </a:r>
          </a:p>
          <a:p>
            <a:r>
              <a:rPr lang="en-GB" sz="1400" b="1" dirty="0">
                <a:latin typeface="Avenir Next" panose="020B0503020202020204" pitchFamily="34" charset="0"/>
              </a:rPr>
              <a:t>Maths</a:t>
            </a:r>
          </a:p>
          <a:p>
            <a:r>
              <a:rPr lang="en-GB" sz="1400" b="1" dirty="0">
                <a:latin typeface="Avenir Next" panose="020B0503020202020204" pitchFamily="34" charset="0"/>
              </a:rPr>
              <a:t>Further Maths</a:t>
            </a:r>
          </a:p>
          <a:p>
            <a:r>
              <a:rPr lang="en-GB" sz="1400" b="1" dirty="0">
                <a:latin typeface="Avenir Next" panose="020B0503020202020204" pitchFamily="34" charset="0"/>
              </a:rPr>
              <a:t>Media </a:t>
            </a:r>
          </a:p>
          <a:p>
            <a:r>
              <a:rPr lang="en-GB" sz="1400" b="1" dirty="0">
                <a:latin typeface="Avenir Next" panose="020B0503020202020204" pitchFamily="34" charset="0"/>
              </a:rPr>
              <a:t>Music</a:t>
            </a:r>
          </a:p>
          <a:p>
            <a:r>
              <a:rPr lang="en-GB" sz="1400" b="1" dirty="0">
                <a:latin typeface="Avenir Next" panose="020B0503020202020204" pitchFamily="34" charset="0"/>
              </a:rPr>
              <a:t>Photography</a:t>
            </a:r>
          </a:p>
          <a:p>
            <a:r>
              <a:rPr lang="en-GB" sz="1400" b="1" dirty="0">
                <a:latin typeface="Avenir Next" panose="020B0503020202020204" pitchFamily="34" charset="0"/>
              </a:rPr>
              <a:t>Physical Education</a:t>
            </a:r>
          </a:p>
          <a:p>
            <a:r>
              <a:rPr lang="en-GB" sz="1400" b="1" dirty="0">
                <a:latin typeface="Avenir Next" panose="020B0503020202020204" pitchFamily="34" charset="0"/>
              </a:rPr>
              <a:t>Physics</a:t>
            </a:r>
          </a:p>
          <a:p>
            <a:r>
              <a:rPr lang="en-GB" sz="1400" b="1" dirty="0">
                <a:latin typeface="Avenir Next" panose="020B0503020202020204" pitchFamily="34" charset="0"/>
              </a:rPr>
              <a:t>Politics</a:t>
            </a:r>
          </a:p>
          <a:p>
            <a:r>
              <a:rPr lang="en-GB" sz="1400" b="1" dirty="0">
                <a:latin typeface="Avenir Next" panose="020B0503020202020204" pitchFamily="34" charset="0"/>
              </a:rPr>
              <a:t>Psychology</a:t>
            </a:r>
          </a:p>
          <a:p>
            <a:r>
              <a:rPr lang="en-GB" sz="1400" b="1" dirty="0">
                <a:latin typeface="Avenir Next" panose="020B0503020202020204" pitchFamily="34" charset="0"/>
              </a:rPr>
              <a:t>Religion, Ethics &amp; Philosophy</a:t>
            </a:r>
          </a:p>
          <a:p>
            <a:r>
              <a:rPr lang="en-GB" sz="1400" b="1" dirty="0">
                <a:latin typeface="Avenir Next" panose="020B0503020202020204" pitchFamily="34" charset="0"/>
              </a:rPr>
              <a:t>Sociology</a:t>
            </a:r>
          </a:p>
          <a:p>
            <a:r>
              <a:rPr lang="en-GB" sz="1400" b="1" dirty="0">
                <a:latin typeface="Avenir Next" panose="020B0503020202020204" pitchFamily="34" charset="0"/>
              </a:rPr>
              <a:t>Spanish</a:t>
            </a:r>
          </a:p>
          <a:p>
            <a:r>
              <a:rPr lang="en-GB" sz="1400" b="1" dirty="0">
                <a:latin typeface="Avenir Next" panose="020B0503020202020204" pitchFamily="34" charset="0"/>
              </a:rPr>
              <a:t>Textiles &amp; Fashion Design</a:t>
            </a:r>
            <a:endParaRPr lang="en-US" sz="1400" b="1" dirty="0">
              <a:latin typeface="Avenir Next" panose="020B0503020202020204" pitchFamily="34" charset="0"/>
            </a:endParaRPr>
          </a:p>
        </p:txBody>
      </p:sp>
      <p:sp>
        <p:nvSpPr>
          <p:cNvPr id="8" name="Rectangle 7"/>
          <p:cNvSpPr/>
          <p:nvPr/>
        </p:nvSpPr>
        <p:spPr>
          <a:xfrm>
            <a:off x="4069635" y="1221108"/>
            <a:ext cx="3614057" cy="4401205"/>
          </a:xfrm>
          <a:prstGeom prst="rect">
            <a:avLst/>
          </a:prstGeom>
          <a:solidFill>
            <a:schemeClr val="accent1">
              <a:lumMod val="60000"/>
              <a:lumOff val="40000"/>
            </a:schemeClr>
          </a:solidFill>
          <a:ln>
            <a:solidFill>
              <a:schemeClr val="tx1"/>
            </a:solidFill>
          </a:ln>
        </p:spPr>
        <p:txBody>
          <a:bodyPr wrap="square">
            <a:spAutoFit/>
          </a:bodyPr>
          <a:lstStyle/>
          <a:p>
            <a:r>
              <a:rPr lang="en-GB" sz="1400" b="1" dirty="0">
                <a:latin typeface="Avenir Next" panose="020B0503020202020204" pitchFamily="34" charset="0"/>
              </a:rPr>
              <a:t>Art &amp; Design </a:t>
            </a:r>
            <a:r>
              <a:rPr lang="en-GB" sz="1400" dirty="0">
                <a:latin typeface="Avenir Next" panose="020B0503020202020204" pitchFamily="34" charset="0"/>
              </a:rPr>
              <a:t>Extended Diploma BTEC</a:t>
            </a:r>
          </a:p>
          <a:p>
            <a:r>
              <a:rPr lang="en-GB" sz="1400" b="1" dirty="0">
                <a:latin typeface="Avenir Next" panose="020B0503020202020204" pitchFamily="34" charset="0"/>
              </a:rPr>
              <a:t>Business</a:t>
            </a:r>
            <a:r>
              <a:rPr lang="en-GB" sz="1400" dirty="0">
                <a:latin typeface="Avenir Next" panose="020B0503020202020204" pitchFamily="34" charset="0"/>
              </a:rPr>
              <a:t> Extended Certificate BTEC</a:t>
            </a:r>
          </a:p>
          <a:p>
            <a:r>
              <a:rPr lang="en-GB" sz="1400" b="1" dirty="0">
                <a:latin typeface="Avenir Next" panose="020B0503020202020204" pitchFamily="34" charset="0"/>
              </a:rPr>
              <a:t>Business</a:t>
            </a:r>
            <a:r>
              <a:rPr lang="en-GB" sz="1400" dirty="0">
                <a:latin typeface="Avenir Next" panose="020B0503020202020204" pitchFamily="34" charset="0"/>
              </a:rPr>
              <a:t> Diploma BTEC</a:t>
            </a:r>
          </a:p>
          <a:p>
            <a:r>
              <a:rPr lang="en-GB" sz="1400" b="1" dirty="0">
                <a:latin typeface="Avenir Next" panose="020B0503020202020204" pitchFamily="34" charset="0"/>
              </a:rPr>
              <a:t>Business</a:t>
            </a:r>
            <a:r>
              <a:rPr lang="en-GB" sz="1400" dirty="0">
                <a:latin typeface="Avenir Next" panose="020B0503020202020204" pitchFamily="34" charset="0"/>
              </a:rPr>
              <a:t> Extended Diploma BTEC</a:t>
            </a:r>
          </a:p>
          <a:p>
            <a:r>
              <a:rPr lang="en-GB" sz="1400" b="1" dirty="0">
                <a:latin typeface="Avenir Next" panose="020B0503020202020204" pitchFamily="34" charset="0"/>
              </a:rPr>
              <a:t>Childcare</a:t>
            </a:r>
            <a:r>
              <a:rPr lang="en-GB" sz="1400" dirty="0">
                <a:latin typeface="Avenir Next" panose="020B0503020202020204" pitchFamily="34" charset="0"/>
              </a:rPr>
              <a:t> Diploma CACHE</a:t>
            </a:r>
          </a:p>
          <a:p>
            <a:r>
              <a:rPr lang="en-GB" sz="1400" b="1" dirty="0">
                <a:latin typeface="Avenir Next" panose="020B0503020202020204" pitchFamily="34" charset="0"/>
              </a:rPr>
              <a:t>Creative Media </a:t>
            </a:r>
            <a:r>
              <a:rPr lang="en-GB" sz="1400" dirty="0">
                <a:latin typeface="Avenir Next" panose="020B0503020202020204" pitchFamily="34" charset="0"/>
              </a:rPr>
              <a:t>Extended Certificate</a:t>
            </a:r>
          </a:p>
          <a:p>
            <a:pPr lvl="0">
              <a:defRPr/>
            </a:pPr>
            <a:r>
              <a:rPr lang="en-GB" sz="1400" b="1" dirty="0">
                <a:latin typeface="Avenir Next" panose="020B0503020202020204" pitchFamily="34" charset="0"/>
              </a:rPr>
              <a:t>Criminology</a:t>
            </a:r>
            <a:r>
              <a:rPr lang="en-GB" sz="1400" dirty="0">
                <a:latin typeface="Avenir Next" panose="020B0503020202020204" pitchFamily="34" charset="0"/>
              </a:rPr>
              <a:t> Diploma WJEC</a:t>
            </a:r>
          </a:p>
          <a:p>
            <a:r>
              <a:rPr lang="en-GB" sz="1400" b="1" dirty="0">
                <a:latin typeface="Avenir Next" panose="020B0503020202020204" pitchFamily="34" charset="0"/>
              </a:rPr>
              <a:t>Games Design </a:t>
            </a:r>
          </a:p>
          <a:p>
            <a:r>
              <a:rPr lang="en-GB" sz="1400" dirty="0">
                <a:latin typeface="Avenir Next" panose="020B0503020202020204" pitchFamily="34" charset="0"/>
              </a:rPr>
              <a:t>Extended Certificate BTEC</a:t>
            </a:r>
          </a:p>
          <a:p>
            <a:pPr lvl="0">
              <a:defRPr/>
            </a:pPr>
            <a:r>
              <a:rPr lang="en-GB" sz="1400" b="1" dirty="0">
                <a:latin typeface="Avenir Next" panose="020B0503020202020204" pitchFamily="34" charset="0"/>
              </a:rPr>
              <a:t>Games Design </a:t>
            </a:r>
          </a:p>
          <a:p>
            <a:pPr lvl="0">
              <a:defRPr/>
            </a:pPr>
            <a:r>
              <a:rPr lang="en-GB" sz="1400" dirty="0">
                <a:latin typeface="Avenir Next" panose="020B0503020202020204" pitchFamily="34" charset="0"/>
              </a:rPr>
              <a:t>Extended Diploma BTEC</a:t>
            </a:r>
          </a:p>
          <a:p>
            <a:r>
              <a:rPr lang="en-GB" sz="1400" b="1" dirty="0">
                <a:latin typeface="Avenir Next" panose="020B0503020202020204" pitchFamily="34" charset="0"/>
              </a:rPr>
              <a:t>Health &amp; Social Care </a:t>
            </a:r>
          </a:p>
          <a:p>
            <a:r>
              <a:rPr lang="en-GB" sz="1400" dirty="0">
                <a:latin typeface="Avenir Next" panose="020B0503020202020204" pitchFamily="34" charset="0"/>
              </a:rPr>
              <a:t>Extended Certificate BTEC</a:t>
            </a:r>
          </a:p>
          <a:p>
            <a:r>
              <a:rPr lang="en-GB" sz="1400" b="1" dirty="0">
                <a:latin typeface="Avenir Next" panose="020B0503020202020204" pitchFamily="34" charset="0"/>
              </a:rPr>
              <a:t>Health &amp; Social Care </a:t>
            </a:r>
          </a:p>
          <a:p>
            <a:r>
              <a:rPr lang="en-GB" sz="1400" dirty="0">
                <a:latin typeface="Avenir Next" panose="020B0503020202020204" pitchFamily="34" charset="0"/>
              </a:rPr>
              <a:t>Diploma BTEC</a:t>
            </a:r>
          </a:p>
          <a:p>
            <a:r>
              <a:rPr lang="en-GB" sz="1400" b="1" dirty="0">
                <a:latin typeface="Avenir Next" panose="020B0503020202020204" pitchFamily="34" charset="0"/>
              </a:rPr>
              <a:t>Health &amp; Social Care </a:t>
            </a:r>
          </a:p>
          <a:p>
            <a:r>
              <a:rPr lang="en-GB" sz="1400" dirty="0">
                <a:latin typeface="Avenir Next" panose="020B0503020202020204" pitchFamily="34" charset="0"/>
              </a:rPr>
              <a:t>Extended Diploma BTEC</a:t>
            </a:r>
          </a:p>
          <a:p>
            <a:r>
              <a:rPr lang="en-GB" sz="1400" b="1" dirty="0">
                <a:latin typeface="Avenir Next" panose="020B0503020202020204" pitchFamily="34" charset="0"/>
              </a:rPr>
              <a:t>I.T.</a:t>
            </a:r>
            <a:r>
              <a:rPr lang="en-GB" sz="1400" dirty="0">
                <a:latin typeface="Avenir Next" panose="020B0503020202020204" pitchFamily="34" charset="0"/>
              </a:rPr>
              <a:t> Extended Certificate BTEC</a:t>
            </a:r>
          </a:p>
          <a:p>
            <a:r>
              <a:rPr lang="en-GB" sz="1400" b="1" dirty="0">
                <a:latin typeface="Avenir Next" panose="020B0503020202020204" pitchFamily="34" charset="0"/>
              </a:rPr>
              <a:t>I.T.</a:t>
            </a:r>
            <a:r>
              <a:rPr lang="en-GB" sz="1400" dirty="0">
                <a:latin typeface="Avenir Next" panose="020B0503020202020204" pitchFamily="34" charset="0"/>
              </a:rPr>
              <a:t> Diploma BTEC</a:t>
            </a:r>
          </a:p>
          <a:p>
            <a:r>
              <a:rPr lang="en-GB" sz="1400" b="1" dirty="0">
                <a:latin typeface="Avenir Next" panose="020B0503020202020204" pitchFamily="34" charset="0"/>
              </a:rPr>
              <a:t>I.T.</a:t>
            </a:r>
            <a:r>
              <a:rPr lang="en-GB" sz="1400" dirty="0">
                <a:latin typeface="Avenir Next" panose="020B0503020202020204" pitchFamily="34" charset="0"/>
              </a:rPr>
              <a:t> Extended Diploma BTEC</a:t>
            </a:r>
          </a:p>
        </p:txBody>
      </p:sp>
      <p:sp>
        <p:nvSpPr>
          <p:cNvPr id="9" name="Rectangle 8"/>
          <p:cNvSpPr/>
          <p:nvPr/>
        </p:nvSpPr>
        <p:spPr>
          <a:xfrm>
            <a:off x="7683692" y="1220154"/>
            <a:ext cx="4382003" cy="3539430"/>
          </a:xfrm>
          <a:prstGeom prst="rect">
            <a:avLst/>
          </a:prstGeom>
          <a:solidFill>
            <a:schemeClr val="accent1">
              <a:lumMod val="60000"/>
              <a:lumOff val="40000"/>
            </a:schemeClr>
          </a:solidFill>
          <a:ln>
            <a:solidFill>
              <a:schemeClr val="tx1"/>
            </a:solidFill>
          </a:ln>
        </p:spPr>
        <p:txBody>
          <a:bodyPr wrap="square">
            <a:spAutoFit/>
          </a:bodyPr>
          <a:lstStyle/>
          <a:p>
            <a:r>
              <a:rPr lang="en-GB" sz="1400" b="1" dirty="0">
                <a:latin typeface="Avenir Next" panose="020B0503020202020204" pitchFamily="34" charset="0"/>
              </a:rPr>
              <a:t>Law (Applied) </a:t>
            </a:r>
            <a:r>
              <a:rPr lang="en-GB" sz="1400" dirty="0">
                <a:latin typeface="Avenir Next" panose="020B0503020202020204" pitchFamily="34" charset="0"/>
              </a:rPr>
              <a:t>Extended Certificate BTEC</a:t>
            </a:r>
          </a:p>
          <a:p>
            <a:r>
              <a:rPr lang="en-GB" sz="1400" b="1" dirty="0">
                <a:latin typeface="Avenir Next" panose="020B0503020202020204" pitchFamily="34" charset="0"/>
              </a:rPr>
              <a:t>Medical Science </a:t>
            </a:r>
            <a:r>
              <a:rPr lang="en-GB" sz="1400" dirty="0">
                <a:latin typeface="Avenir Next" panose="020B0503020202020204" pitchFamily="34" charset="0"/>
              </a:rPr>
              <a:t>Diploma WJEC</a:t>
            </a:r>
          </a:p>
          <a:p>
            <a:r>
              <a:rPr lang="en-GB" sz="1400" b="1" dirty="0">
                <a:latin typeface="Avenir Next" panose="020B0503020202020204" pitchFamily="34" charset="0"/>
              </a:rPr>
              <a:t>Music</a:t>
            </a:r>
            <a:r>
              <a:rPr lang="en-GB" sz="1400" dirty="0">
                <a:latin typeface="Avenir Next" panose="020B0503020202020204" pitchFamily="34" charset="0"/>
              </a:rPr>
              <a:t> Extended Certificate BTEC</a:t>
            </a:r>
          </a:p>
          <a:p>
            <a:r>
              <a:rPr lang="en-GB" sz="1400" b="1" dirty="0">
                <a:latin typeface="Avenir Next" panose="020B0503020202020204" pitchFamily="34" charset="0"/>
              </a:rPr>
              <a:t>Music Technology </a:t>
            </a:r>
            <a:r>
              <a:rPr lang="en-GB" sz="1400" dirty="0">
                <a:latin typeface="Avenir Next" panose="020B0503020202020204" pitchFamily="34" charset="0"/>
              </a:rPr>
              <a:t>Extended Certificate BTEC </a:t>
            </a:r>
          </a:p>
          <a:p>
            <a:r>
              <a:rPr lang="en-GB" sz="1400" b="1" dirty="0">
                <a:latin typeface="Avenir Next" panose="020B0503020202020204" pitchFamily="34" charset="0"/>
              </a:rPr>
              <a:t>Performing Arts  (Acting) </a:t>
            </a:r>
          </a:p>
          <a:p>
            <a:r>
              <a:rPr lang="en-GB" sz="1400" dirty="0">
                <a:latin typeface="Avenir Next" panose="020B0503020202020204" pitchFamily="34" charset="0"/>
              </a:rPr>
              <a:t>Extended Certificate BTEC</a:t>
            </a:r>
          </a:p>
          <a:p>
            <a:r>
              <a:rPr lang="en-GB" sz="1400" b="1" dirty="0">
                <a:latin typeface="Avenir Next" panose="020B0503020202020204" pitchFamily="34" charset="0"/>
              </a:rPr>
              <a:t>Performing Arts (Dance) </a:t>
            </a:r>
          </a:p>
          <a:p>
            <a:r>
              <a:rPr lang="en-GB" sz="1400" dirty="0">
                <a:latin typeface="Avenir Next" panose="020B0503020202020204" pitchFamily="34" charset="0"/>
              </a:rPr>
              <a:t>Extended Certificate BTEC</a:t>
            </a:r>
          </a:p>
          <a:p>
            <a:r>
              <a:rPr lang="en-GB" sz="1400" b="1" dirty="0">
                <a:latin typeface="Avenir Next" panose="020B0503020202020204" pitchFamily="34" charset="0"/>
              </a:rPr>
              <a:t>Performing Arts </a:t>
            </a:r>
            <a:r>
              <a:rPr lang="en-GB" sz="1400" dirty="0">
                <a:latin typeface="Avenir Next" panose="020B0503020202020204" pitchFamily="34" charset="0"/>
              </a:rPr>
              <a:t>Extended Diploma UAL</a:t>
            </a:r>
          </a:p>
          <a:p>
            <a:r>
              <a:rPr lang="en-GB" sz="1400" b="1" dirty="0">
                <a:latin typeface="Avenir Next" panose="020B0503020202020204" pitchFamily="34" charset="0"/>
              </a:rPr>
              <a:t>Photography</a:t>
            </a:r>
            <a:r>
              <a:rPr lang="en-GB" sz="1400" dirty="0">
                <a:latin typeface="Avenir Next" panose="020B0503020202020204" pitchFamily="34" charset="0"/>
              </a:rPr>
              <a:t> Extended Certificate BTEC</a:t>
            </a:r>
          </a:p>
          <a:p>
            <a:r>
              <a:rPr lang="en-GB" sz="1400" b="1" dirty="0">
                <a:latin typeface="Avenir Next" panose="020B0503020202020204" pitchFamily="34" charset="0"/>
              </a:rPr>
              <a:t>Psychology (Applied) </a:t>
            </a:r>
            <a:r>
              <a:rPr lang="en-GB" sz="1400" dirty="0">
                <a:latin typeface="Avenir Next" panose="020B0503020202020204" pitchFamily="34" charset="0"/>
              </a:rPr>
              <a:t>Extended Certificate BTEC</a:t>
            </a:r>
          </a:p>
          <a:p>
            <a:r>
              <a:rPr lang="en-GB" sz="1400" b="1" dirty="0">
                <a:latin typeface="Avenir Next" panose="020B0503020202020204" pitchFamily="34" charset="0"/>
              </a:rPr>
              <a:t>Public Services </a:t>
            </a:r>
            <a:r>
              <a:rPr lang="en-GB" sz="1400" dirty="0">
                <a:latin typeface="Avenir Next" panose="020B0503020202020204" pitchFamily="34" charset="0"/>
              </a:rPr>
              <a:t>Extended Diploma BTEC</a:t>
            </a:r>
          </a:p>
          <a:p>
            <a:r>
              <a:rPr lang="en-GB" sz="1400" b="1" dirty="0">
                <a:latin typeface="Avenir Next" panose="020B0503020202020204" pitchFamily="34" charset="0"/>
              </a:rPr>
              <a:t>Science (Applied) </a:t>
            </a:r>
            <a:r>
              <a:rPr lang="en-GB" sz="1400" dirty="0">
                <a:latin typeface="Avenir Next" panose="020B0503020202020204" pitchFamily="34" charset="0"/>
              </a:rPr>
              <a:t>Extended Certificate BTEC</a:t>
            </a:r>
          </a:p>
          <a:p>
            <a:r>
              <a:rPr lang="en-GB" sz="1400" b="1" dirty="0">
                <a:latin typeface="Avenir Next" panose="020B0503020202020204" pitchFamily="34" charset="0"/>
              </a:rPr>
              <a:t>Sport</a:t>
            </a:r>
            <a:r>
              <a:rPr lang="en-GB" sz="1400" dirty="0">
                <a:latin typeface="Avenir Next" panose="020B0503020202020204" pitchFamily="34" charset="0"/>
              </a:rPr>
              <a:t> Extended Certificate BTEC</a:t>
            </a:r>
          </a:p>
          <a:p>
            <a:r>
              <a:rPr lang="en-GB" sz="1400" b="1" dirty="0">
                <a:latin typeface="Avenir Next" panose="020B0503020202020204" pitchFamily="34" charset="0"/>
              </a:rPr>
              <a:t>Sport</a:t>
            </a:r>
            <a:r>
              <a:rPr lang="en-GB" sz="1400" dirty="0">
                <a:latin typeface="Avenir Next" panose="020B0503020202020204" pitchFamily="34" charset="0"/>
              </a:rPr>
              <a:t> Diploma BTEC</a:t>
            </a:r>
          </a:p>
          <a:p>
            <a:r>
              <a:rPr lang="en-GB" sz="1400" b="1" dirty="0">
                <a:latin typeface="Avenir Next" panose="020B0503020202020204" pitchFamily="34" charset="0"/>
              </a:rPr>
              <a:t>Sport</a:t>
            </a:r>
            <a:r>
              <a:rPr lang="en-GB" sz="1400" dirty="0">
                <a:latin typeface="Avenir Next" panose="020B0503020202020204" pitchFamily="34" charset="0"/>
              </a:rPr>
              <a:t> Extended Diploma BTEC</a:t>
            </a:r>
          </a:p>
        </p:txBody>
      </p:sp>
    </p:spTree>
    <p:extLst>
      <p:ext uri="{BB962C8B-B14F-4D97-AF65-F5344CB8AC3E}">
        <p14:creationId xmlns:p14="http://schemas.microsoft.com/office/powerpoint/2010/main" val="257628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13604" y="1253408"/>
            <a:ext cx="9278396" cy="1325563"/>
          </a:xfrm>
        </p:spPr>
        <p:txBody>
          <a:bodyPr>
            <a:noAutofit/>
          </a:bodyPr>
          <a:lstStyle/>
          <a:p>
            <a:r>
              <a:rPr lang="en-GB" sz="3600" b="1" dirty="0">
                <a:latin typeface="Avenir Next" panose="020B0503020202020204" pitchFamily="34" charset="0"/>
              </a:rPr>
              <a:t>To speak to teachers </a:t>
            </a:r>
            <a:br>
              <a:rPr lang="en-GB" sz="3600" b="1" dirty="0">
                <a:latin typeface="Avenir Next" panose="020B0503020202020204" pitchFamily="34" charset="0"/>
              </a:rPr>
            </a:br>
            <a:r>
              <a:rPr lang="en-GB" sz="3600" b="1" dirty="0">
                <a:latin typeface="Avenir Next" panose="020B0503020202020204" pitchFamily="34" charset="0"/>
              </a:rPr>
              <a:t>and find out what the subjects involve;</a:t>
            </a:r>
            <a:br>
              <a:rPr lang="en-GB" sz="3600" b="1" dirty="0">
                <a:latin typeface="Avenir Next" panose="020B0503020202020204" pitchFamily="34" charset="0"/>
              </a:rPr>
            </a:br>
            <a:br>
              <a:rPr lang="en-GB" sz="2400" dirty="0">
                <a:latin typeface="Avenir Next" panose="020B0503020202020204" pitchFamily="34" charset="0"/>
              </a:rPr>
            </a:br>
            <a:r>
              <a:rPr lang="en-GB" sz="2400" dirty="0">
                <a:latin typeface="Avenir Next" panose="020B0503020202020204" pitchFamily="34" charset="0"/>
              </a:rPr>
              <a:t>- does the content interest you.</a:t>
            </a:r>
            <a:br>
              <a:rPr lang="en-GB" sz="2400" dirty="0">
                <a:latin typeface="Avenir Next" panose="020B0503020202020204" pitchFamily="34" charset="0"/>
              </a:rPr>
            </a:br>
            <a:r>
              <a:rPr lang="en-GB" sz="2400" dirty="0">
                <a:latin typeface="Avenir Next" panose="020B0503020202020204" pitchFamily="34" charset="0"/>
              </a:rPr>
              <a:t>- is it going to inspire you to work hard.</a:t>
            </a:r>
            <a:br>
              <a:rPr lang="en-GB" sz="2400" dirty="0">
                <a:latin typeface="Avenir Next" panose="020B0503020202020204" pitchFamily="34" charset="0"/>
              </a:rPr>
            </a:br>
            <a:r>
              <a:rPr lang="en-GB" sz="2400" dirty="0">
                <a:latin typeface="Avenir Next" panose="020B0503020202020204" pitchFamily="34" charset="0"/>
              </a:rPr>
              <a:t>- is it going to help you progress to where  you want to go next.</a:t>
            </a:r>
            <a:br>
              <a:rPr lang="en-GB" sz="2400" dirty="0">
                <a:latin typeface="Avenir Next" panose="020B0503020202020204" pitchFamily="34" charset="0"/>
              </a:rPr>
            </a:br>
            <a:endParaRPr lang="en-GB" sz="2400" dirty="0">
              <a:latin typeface="Avenir Next" panose="020B0503020202020204" pitchFamily="34" charset="0"/>
            </a:endParaRPr>
          </a:p>
        </p:txBody>
      </p:sp>
      <p:sp>
        <p:nvSpPr>
          <p:cNvPr id="2" name="TextBox 1"/>
          <p:cNvSpPr txBox="1"/>
          <p:nvPr/>
        </p:nvSpPr>
        <p:spPr>
          <a:xfrm>
            <a:off x="434109" y="-22802"/>
            <a:ext cx="960582" cy="1938992"/>
          </a:xfrm>
          <a:prstGeom prst="rect">
            <a:avLst/>
          </a:prstGeom>
          <a:noFill/>
        </p:spPr>
        <p:txBody>
          <a:bodyPr wrap="square" rtlCol="0">
            <a:spAutoFit/>
          </a:bodyPr>
          <a:lstStyle/>
          <a:p>
            <a:r>
              <a:rPr lang="en-GB" sz="12000" b="1" dirty="0">
                <a:solidFill>
                  <a:schemeClr val="bg1"/>
                </a:solidFill>
              </a:rPr>
              <a:t>5</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10880" y="3230771"/>
            <a:ext cx="3824624" cy="3009084"/>
          </a:xfrm>
          <a:prstGeom prst="rect">
            <a:avLst/>
          </a:prstGeom>
          <a:ln w="12700">
            <a:solidFill>
              <a:schemeClr val="tx1"/>
            </a:solidFill>
          </a:ln>
        </p:spPr>
      </p:pic>
      <p:pic>
        <p:nvPicPr>
          <p:cNvPr id="10" name="Picture 9">
            <a:extLst>
              <a:ext uri="{FF2B5EF4-FFF2-40B4-BE49-F238E27FC236}">
                <a16:creationId xmlns:a16="http://schemas.microsoft.com/office/drawing/2014/main" id="{B6DF8C50-F913-6148-AA25-AA2E15DDBD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93627" y="3667327"/>
            <a:ext cx="3269749" cy="2572527"/>
          </a:xfrm>
          <a:prstGeom prst="rect">
            <a:avLst/>
          </a:prstGeom>
          <a:ln w="12700">
            <a:solidFill>
              <a:schemeClr val="tx1"/>
            </a:solidFill>
          </a:ln>
        </p:spPr>
      </p:pic>
      <p:pic>
        <p:nvPicPr>
          <p:cNvPr id="11" name="Picture 10">
            <a:extLst>
              <a:ext uri="{FF2B5EF4-FFF2-40B4-BE49-F238E27FC236}">
                <a16:creationId xmlns:a16="http://schemas.microsoft.com/office/drawing/2014/main" id="{AEBDEDDF-4A3C-6148-A882-B9A943F39438}"/>
              </a:ext>
            </a:extLst>
          </p:cNvPr>
          <p:cNvPicPr>
            <a:picLocks noChangeAspect="1"/>
          </p:cNvPicPr>
          <p:nvPr/>
        </p:nvPicPr>
        <p:blipFill>
          <a:blip r:embed="rId3"/>
          <a:stretch>
            <a:fillRect/>
          </a:stretch>
        </p:blipFill>
        <p:spPr>
          <a:xfrm>
            <a:off x="3444194" y="3570051"/>
            <a:ext cx="4019182" cy="2676838"/>
          </a:xfrm>
          <a:prstGeom prst="rect">
            <a:avLst/>
          </a:prstGeom>
        </p:spPr>
      </p:pic>
    </p:spTree>
    <p:extLst>
      <p:ext uri="{BB962C8B-B14F-4D97-AF65-F5344CB8AC3E}">
        <p14:creationId xmlns:p14="http://schemas.microsoft.com/office/powerpoint/2010/main" val="276228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4428" y="578716"/>
            <a:ext cx="8268768" cy="1740534"/>
          </a:xfrm>
        </p:spPr>
        <p:txBody>
          <a:bodyPr vert="horz" lIns="91440" tIns="45720" rIns="91440" bIns="45720" rtlCol="0" anchor="t">
            <a:noAutofit/>
          </a:bodyPr>
          <a:lstStyle/>
          <a:p>
            <a:pPr marL="0" indent="0" algn="ctr">
              <a:buNone/>
            </a:pPr>
            <a:r>
              <a:rPr lang="en-GB" sz="4000" b="1" dirty="0">
                <a:latin typeface="Avenir Next" panose="020B0503020202020204" pitchFamily="34" charset="0"/>
              </a:rPr>
              <a:t>To find out exactly what the subject requirements are</a:t>
            </a:r>
          </a:p>
        </p:txBody>
      </p:sp>
      <p:sp>
        <p:nvSpPr>
          <p:cNvPr id="4" name="TextBox 3"/>
          <p:cNvSpPr txBox="1"/>
          <p:nvPr/>
        </p:nvSpPr>
        <p:spPr>
          <a:xfrm>
            <a:off x="321425" y="-124691"/>
            <a:ext cx="1163782" cy="1938992"/>
          </a:xfrm>
          <a:prstGeom prst="rect">
            <a:avLst/>
          </a:prstGeom>
          <a:noFill/>
        </p:spPr>
        <p:txBody>
          <a:bodyPr wrap="square" rtlCol="0">
            <a:spAutoFit/>
          </a:bodyPr>
          <a:lstStyle/>
          <a:p>
            <a:r>
              <a:rPr lang="en-GB" sz="12000" b="1" dirty="0">
                <a:solidFill>
                  <a:schemeClr val="bg1"/>
                </a:solidFill>
              </a:rPr>
              <a:t>6</a:t>
            </a:r>
          </a:p>
        </p:txBody>
      </p:sp>
      <p:sp>
        <p:nvSpPr>
          <p:cNvPr id="6" name="TextBox 5"/>
          <p:cNvSpPr txBox="1"/>
          <p:nvPr/>
        </p:nvSpPr>
        <p:spPr>
          <a:xfrm>
            <a:off x="3307405" y="2027419"/>
            <a:ext cx="8471730" cy="3877985"/>
          </a:xfrm>
          <a:prstGeom prst="rect">
            <a:avLst/>
          </a:prstGeom>
          <a:noFill/>
        </p:spPr>
        <p:txBody>
          <a:bodyPr wrap="square" rtlCol="0">
            <a:spAutoFit/>
          </a:bodyPr>
          <a:lstStyle/>
          <a:p>
            <a:r>
              <a:rPr lang="en-GB" sz="3600" dirty="0">
                <a:latin typeface="Avenir Next" panose="020B0503020202020204" pitchFamily="34" charset="0"/>
              </a:rPr>
              <a:t>For example, did you know to study:</a:t>
            </a:r>
          </a:p>
          <a:p>
            <a:r>
              <a:rPr lang="en-GB" sz="2400" dirty="0">
                <a:solidFill>
                  <a:schemeClr val="bg1"/>
                </a:solidFill>
                <a:latin typeface="Mission Gothic Black" panose="02000000000000000000" pitchFamily="50" charset="0"/>
              </a:rPr>
              <a:t>For example, did you know to study:</a:t>
            </a:r>
          </a:p>
          <a:p>
            <a:pPr>
              <a:lnSpc>
                <a:spcPct val="150000"/>
              </a:lnSpc>
            </a:pPr>
            <a:r>
              <a:rPr lang="en-GB" sz="2400" b="1" dirty="0">
                <a:solidFill>
                  <a:schemeClr val="accent2">
                    <a:lumMod val="75000"/>
                  </a:schemeClr>
                </a:solidFill>
                <a:latin typeface="Avenir Next" panose="020B0503020202020204" pitchFamily="34" charset="0"/>
              </a:rPr>
              <a:t>Psychology</a:t>
            </a:r>
            <a:r>
              <a:rPr lang="en-GB" sz="2300" b="1" dirty="0">
                <a:solidFill>
                  <a:schemeClr val="accent2">
                    <a:lumMod val="75000"/>
                  </a:schemeClr>
                </a:solidFill>
                <a:latin typeface="Avenir Next" panose="020B0503020202020204" pitchFamily="34" charset="0"/>
              </a:rPr>
              <a:t>: </a:t>
            </a:r>
            <a:r>
              <a:rPr lang="en-GB" sz="2000" dirty="0">
                <a:latin typeface="Avenir Next" panose="020B0503020202020204" pitchFamily="34" charset="0"/>
              </a:rPr>
              <a:t>5 in Maths, 5 in English and 5-5 in combined science </a:t>
            </a:r>
          </a:p>
          <a:p>
            <a:pPr>
              <a:lnSpc>
                <a:spcPct val="150000"/>
              </a:lnSpc>
            </a:pPr>
            <a:r>
              <a:rPr lang="en-GB" sz="2400" b="1" dirty="0">
                <a:solidFill>
                  <a:schemeClr val="accent2">
                    <a:lumMod val="75000"/>
                  </a:schemeClr>
                </a:solidFill>
                <a:latin typeface="Avenir Next" panose="020B0503020202020204" pitchFamily="34" charset="0"/>
              </a:rPr>
              <a:t>Further Maths: </a:t>
            </a:r>
            <a:r>
              <a:rPr lang="en-GB" sz="2000" dirty="0">
                <a:latin typeface="Avenir Next" panose="020B0503020202020204" pitchFamily="34" charset="0"/>
              </a:rPr>
              <a:t>8 in Maths</a:t>
            </a:r>
            <a:br>
              <a:rPr lang="en-GB" sz="2400" b="1" dirty="0">
                <a:solidFill>
                  <a:schemeClr val="accent1">
                    <a:lumMod val="75000"/>
                  </a:schemeClr>
                </a:solidFill>
                <a:latin typeface="Avenir Next" panose="020B0503020202020204" pitchFamily="34" charset="0"/>
              </a:rPr>
            </a:br>
            <a:r>
              <a:rPr lang="en-GB" sz="2400" b="1" dirty="0">
                <a:solidFill>
                  <a:schemeClr val="accent2">
                    <a:lumMod val="75000"/>
                  </a:schemeClr>
                </a:solidFill>
                <a:latin typeface="Avenir Next" panose="020B0503020202020204" pitchFamily="34" charset="0"/>
              </a:rPr>
              <a:t>Accounting: </a:t>
            </a:r>
            <a:r>
              <a:rPr lang="en-GB" sz="2000" dirty="0">
                <a:latin typeface="Avenir Next" panose="020B0503020202020204" pitchFamily="34" charset="0"/>
              </a:rPr>
              <a:t>6 in Maths</a:t>
            </a:r>
            <a:endParaRPr lang="en-GB" sz="2000" dirty="0"/>
          </a:p>
          <a:p>
            <a:pPr>
              <a:lnSpc>
                <a:spcPct val="150000"/>
              </a:lnSpc>
            </a:pPr>
            <a:r>
              <a:rPr lang="en-GB" sz="2000" dirty="0">
                <a:latin typeface="Avenir Next" panose="020B0503020202020204" pitchFamily="34" charset="0"/>
              </a:rPr>
              <a:t>Check out the full list of entry requirements    </a:t>
            </a:r>
            <a:r>
              <a:rPr lang="en-GB" sz="4000" dirty="0">
                <a:latin typeface="Painting With Chocolate" pitchFamily="2" charset="0"/>
              </a:rPr>
              <a:t>Click</a:t>
            </a:r>
            <a:r>
              <a:rPr lang="en-GB" sz="2000" dirty="0">
                <a:latin typeface="Avenir Next" panose="020B0503020202020204" pitchFamily="34" charset="0"/>
              </a:rPr>
              <a:t> </a:t>
            </a:r>
            <a:r>
              <a:rPr lang="en-GB" sz="2000" b="1" u="sng" dirty="0">
                <a:latin typeface="Avenir Next" panose="020B0503020202020204" pitchFamily="34" charset="0"/>
                <a:hlinkClick r:id="rId2"/>
              </a:rPr>
              <a:t>HERE</a:t>
            </a:r>
            <a:endParaRPr lang="en-GB" sz="2000" b="1" u="sng" dirty="0">
              <a:latin typeface="Avenir Next" panose="020B0503020202020204" pitchFamily="34" charset="0"/>
            </a:endParaRPr>
          </a:p>
          <a:p>
            <a:endParaRPr lang="en-GB" dirty="0"/>
          </a:p>
        </p:txBody>
      </p:sp>
    </p:spTree>
    <p:extLst>
      <p:ext uri="{BB962C8B-B14F-4D97-AF65-F5344CB8AC3E}">
        <p14:creationId xmlns:p14="http://schemas.microsoft.com/office/powerpoint/2010/main" val="25484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TotalTime>
  <Words>990</Words>
  <Application>Microsoft Macintosh PowerPoint</Application>
  <PresentationFormat>Widescreen</PresentationFormat>
  <Paragraphs>161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vt:lpstr>
      <vt:lpstr>Calibri</vt:lpstr>
      <vt:lpstr>Calibri Light</vt:lpstr>
      <vt:lpstr>Mission Gothic Black</vt:lpstr>
      <vt:lpstr>Painting With Chocolate</vt:lpstr>
      <vt:lpstr>Office Theme</vt:lpstr>
      <vt:lpstr>TASTER DAY  </vt:lpstr>
      <vt:lpstr>PowerPoint Presentation</vt:lpstr>
      <vt:lpstr>PowerPoint Presentation</vt:lpstr>
      <vt:lpstr>PowerPoint Presentation</vt:lpstr>
      <vt:lpstr>Because we are... …</vt:lpstr>
      <vt:lpstr>To meet our fantastic, highly qualified, teachers. They are Level 3 experts with the knowledge and skills to help you progress to the next level.</vt:lpstr>
      <vt:lpstr>To find out about the extensive range of courses we offer;</vt:lpstr>
      <vt:lpstr>To speak to teachers  and find out what the subjects involve;  - does the content interest you. - is it going to inspire you to work hard. - is it going to help you progress to where  you want to go next. </vt:lpstr>
      <vt:lpstr>PowerPoint Presentation</vt:lpstr>
      <vt:lpstr>To experience the New College environment</vt:lpstr>
      <vt:lpstr>Location  We are just behind the racecourse and brand new leisure centre on Park Lane in Pontefract, close to local amenities such as;</vt:lpstr>
      <vt:lpstr>Do not make a blind decision based on friends, brothers or sisters. Do the research yourself and make the right decision for you!</vt:lpstr>
      <vt:lpstr>PowerPoint Presentation</vt:lpstr>
      <vt:lpstr>PowerPoint Presentation</vt:lpstr>
      <vt:lpstr>PowerPoint Presentation</vt:lpstr>
      <vt:lpstr>PowerPoint Presentation</vt:lpstr>
      <vt:lpstr>PowerPoint Presentation</vt:lpstr>
    </vt:vector>
  </TitlesOfParts>
  <Company>NCLT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Barrass</dc:creator>
  <cp:lastModifiedBy>Gareth Dodson</cp:lastModifiedBy>
  <cp:revision>130</cp:revision>
  <cp:lastPrinted>2020-02-10T16:04:40Z</cp:lastPrinted>
  <dcterms:created xsi:type="dcterms:W3CDTF">2019-08-29T13:38:12Z</dcterms:created>
  <dcterms:modified xsi:type="dcterms:W3CDTF">2020-05-13T08:48:48Z</dcterms:modified>
</cp:coreProperties>
</file>